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handoutMasterIdLst>
    <p:handoutMasterId r:id="rId3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7053263" cy="93091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C71DA7A8-989F-43AD-BD55-754AA3483BE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D2B6AB20-A668-472A-8175-4E798DB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7835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908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665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987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a-I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775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7336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7812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209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6134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5082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03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7CE1056-D712-45BE-B206-DACD9A6FDF0D}" type="datetimeFigureOut">
              <a:rPr lang="fa-IR" smtClean="0"/>
              <a:t>24/05/1444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06C6D8-8528-4B2B-B958-29031053AF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41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a.wikipedia.org/wiki/%D9%85%D8%A7%DB%8C%DA%A9%D8%B1%D9%88%D8%B3%D8%A7%D9%81%D8%AA_%D8%A2%D9%81%DB%8C%D8%B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520" y="1533880"/>
            <a:ext cx="9966960" cy="2565620"/>
          </a:xfrm>
        </p:spPr>
        <p:txBody>
          <a:bodyPr/>
          <a:lstStyle/>
          <a:p>
            <a:pPr algn="ctr"/>
            <a:r>
              <a:rPr lang="fa-IR" sz="4400" dirty="0">
                <a:solidFill>
                  <a:srgbClr val="0070C0"/>
                </a:solidFill>
                <a:cs typeface="B Titr" panose="00000700000000000000" pitchFamily="2" charset="-78"/>
              </a:rPr>
              <a:t>فرایند نویسی با فرمت </a:t>
            </a:r>
            <a:r>
              <a:rPr lang="en-US" sz="4400" dirty="0">
                <a:solidFill>
                  <a:srgbClr val="0070C0"/>
                </a:solidFill>
                <a:cs typeface="B Titr" panose="00000700000000000000" pitchFamily="2" charset="-78"/>
              </a:rPr>
              <a:t>  BPMN</a:t>
            </a:r>
            <a:br>
              <a:rPr lang="fa-IR" sz="4400" dirty="0">
                <a:solidFill>
                  <a:srgbClr val="0070C0"/>
                </a:solidFill>
                <a:cs typeface="B Titr" panose="00000700000000000000" pitchFamily="2" charset="-78"/>
              </a:rPr>
            </a:br>
            <a:r>
              <a:rPr lang="fa-IR" sz="4400" dirty="0">
                <a:solidFill>
                  <a:srgbClr val="0070C0"/>
                </a:solidFill>
                <a:cs typeface="B Titr" panose="00000700000000000000" pitchFamily="2" charset="-78"/>
              </a:rPr>
              <a:t>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422" y="4760690"/>
            <a:ext cx="7891272" cy="165146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fa-IR" sz="2400" dirty="0">
                <a:cs typeface="B Arash" panose="00000400000000000000" pitchFamily="2" charset="-78"/>
              </a:rPr>
              <a:t>مدیریت توسعه سازمان و تحول اداری</a:t>
            </a:r>
            <a:br>
              <a:rPr lang="fa-IR" sz="2400" dirty="0">
                <a:cs typeface="B Arash" panose="00000400000000000000" pitchFamily="2" charset="-78"/>
              </a:rPr>
            </a:br>
            <a:r>
              <a:rPr lang="fa-IR" sz="2400" dirty="0">
                <a:cs typeface="B Arash" panose="00000400000000000000" pitchFamily="2" charset="-78"/>
              </a:rPr>
              <a:t>دانشگاه علوم پزشکی اردبیل</a:t>
            </a:r>
            <a:br>
              <a:rPr lang="fa-IR" sz="2400" dirty="0">
                <a:cs typeface="B Arash" panose="000004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4777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1" y="2074460"/>
            <a:ext cx="6366759" cy="42501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2800" dirty="0">
                <a:cs typeface="B Arash" panose="00000400000000000000" pitchFamily="2" charset="-78"/>
              </a:rPr>
              <a:t>BPMN </a:t>
            </a:r>
            <a:r>
              <a:rPr lang="fa-IR" sz="2800" dirty="0">
                <a:cs typeface="B Arash" panose="00000400000000000000" pitchFamily="2" charset="-78"/>
              </a:rPr>
              <a:t> چیست؟</a:t>
            </a:r>
            <a:r>
              <a:rPr lang="fa-IR" b="1" dirty="0">
                <a:cs typeface="2  Davat" panose="00000400000000000000" pitchFamily="2" charset="-78"/>
              </a:rPr>
              <a:t> </a:t>
            </a:r>
          </a:p>
          <a:p>
            <a:pPr marL="284163" indent="-284163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مخفف عبارت</a:t>
            </a:r>
            <a:r>
              <a:rPr lang="en-US" b="1" dirty="0">
                <a:cs typeface="2  Davat" panose="00000400000000000000" pitchFamily="2" charset="-78"/>
              </a:rPr>
              <a:t>  </a:t>
            </a:r>
            <a:r>
              <a:rPr lang="en-US" dirty="0">
                <a:cs typeface="2  Davat" panose="00000400000000000000" pitchFamily="2" charset="-78"/>
              </a:rPr>
              <a:t>Business process Management Notation </a:t>
            </a:r>
            <a:endParaRPr lang="fa-IR" b="1" dirty="0">
              <a:cs typeface="2  Davat" panose="00000400000000000000" pitchFamily="2" charset="-78"/>
            </a:endParaRPr>
          </a:p>
          <a:p>
            <a:pPr marL="284163" indent="-284163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به معنای مدیریت فرایند کسب و کار است</a:t>
            </a:r>
          </a:p>
          <a:p>
            <a:pPr marL="284163" indent="-284163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 فلوچارتي بر پايه تعدادي اشكال گرافيكي به صورت استاندارد است كه فرآيندهاي كسب و كار را تعريف مي كند</a:t>
            </a:r>
            <a:r>
              <a:rPr lang="en-US" dirty="0"/>
              <a:t>.</a:t>
            </a:r>
          </a:p>
          <a:p>
            <a:endParaRPr lang="fa-IR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2" y="3206187"/>
            <a:ext cx="4856342" cy="3118413"/>
          </a:xfrm>
        </p:spPr>
      </p:pic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419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:\Profiles\m.roshani\Desktop\qqqqqqqqqqq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9" y="0"/>
            <a:ext cx="11734800" cy="666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51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:\Profiles\m.roshani\Desktop\rrrrrrrrrrr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3350"/>
            <a:ext cx="118491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10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:\Profiles\m.roshani\Desktop\gggggggggg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849099" cy="638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43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:\Profiles\m.roshani\Desktop\o98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3850"/>
            <a:ext cx="11639549" cy="626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30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2" y="323850"/>
            <a:ext cx="11451855" cy="6229350"/>
          </a:xfrm>
        </p:spPr>
      </p:pic>
    </p:spTree>
    <p:extLst>
      <p:ext uri="{BB962C8B-B14F-4D97-AF65-F5344CB8AC3E}">
        <p14:creationId xmlns:p14="http://schemas.microsoft.com/office/powerpoint/2010/main" val="174816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6097"/>
            <a:ext cx="11487151" cy="6090903"/>
          </a:xfrm>
        </p:spPr>
      </p:pic>
    </p:spTree>
    <p:extLst>
      <p:ext uri="{BB962C8B-B14F-4D97-AF65-F5344CB8AC3E}">
        <p14:creationId xmlns:p14="http://schemas.microsoft.com/office/powerpoint/2010/main" val="74075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1" y="1924050"/>
            <a:ext cx="6366759" cy="44005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FF0000"/>
              </a:buClr>
              <a:buNone/>
            </a:pPr>
            <a:r>
              <a:rPr lang="fa-IR" sz="2800" dirty="0">
                <a:cs typeface="B Arash" panose="00000400000000000000" pitchFamily="2" charset="-78"/>
              </a:rPr>
              <a:t>چهار جزئ اصلی </a:t>
            </a:r>
            <a:r>
              <a:rPr lang="en-US" sz="2800" dirty="0">
                <a:cs typeface="B Arash" panose="00000400000000000000" pitchFamily="2" charset="-78"/>
              </a:rPr>
              <a:t>BPMN</a:t>
            </a:r>
            <a:endParaRPr lang="fa-IR" sz="2800" dirty="0">
              <a:cs typeface="B Arash" panose="00000400000000000000" pitchFamily="2" charset="-78"/>
            </a:endParaRPr>
          </a:p>
          <a:p>
            <a:pPr marL="346075" lvl="0" indent="-346075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اشياء جريان فرآيند یا </a:t>
            </a:r>
            <a:r>
              <a:rPr lang="en-US" b="1" dirty="0">
                <a:cs typeface="2  Davat" panose="00000400000000000000" pitchFamily="2" charset="-78"/>
              </a:rPr>
              <a:t>Flow Objects </a:t>
            </a:r>
            <a:endParaRPr lang="fa-IR" b="1" dirty="0">
              <a:cs typeface="2  Davat" panose="00000400000000000000" pitchFamily="2" charset="-78"/>
            </a:endParaRPr>
          </a:p>
          <a:p>
            <a:pPr marL="346075" lvl="0" indent="-346075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اشياء ارتباط دهنده یا </a:t>
            </a:r>
            <a:r>
              <a:rPr lang="en-US" b="1" dirty="0">
                <a:cs typeface="2  Davat" panose="00000400000000000000" pitchFamily="2" charset="-78"/>
              </a:rPr>
              <a:t>Connecting Objects</a:t>
            </a:r>
          </a:p>
          <a:p>
            <a:pPr marL="346075" lvl="0" indent="-346075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خطوط شناوري یا </a:t>
            </a:r>
            <a:r>
              <a:rPr lang="en-US" b="1" dirty="0">
                <a:cs typeface="2  Davat" panose="00000400000000000000" pitchFamily="2" charset="-78"/>
              </a:rPr>
              <a:t>Swim Lanes</a:t>
            </a:r>
          </a:p>
          <a:p>
            <a:pPr marL="346075" lvl="0" indent="-346075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مصنوعات یا </a:t>
            </a:r>
            <a:r>
              <a:rPr lang="en-US" b="1" dirty="0">
                <a:cs typeface="2  Davat" panose="00000400000000000000" pitchFamily="2" charset="-78"/>
              </a:rPr>
              <a:t>Artifacts</a:t>
            </a:r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65" y="3298785"/>
            <a:ext cx="4062568" cy="287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484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9914" y="2013260"/>
            <a:ext cx="6366759" cy="44005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FF0000"/>
              </a:buClr>
              <a:buNone/>
            </a:pPr>
            <a:r>
              <a:rPr lang="fa-IR" sz="2800" dirty="0">
                <a:cs typeface="B Arash" panose="00000400000000000000" pitchFamily="2" charset="-78"/>
              </a:rPr>
              <a:t>تعریف نقش ها در </a:t>
            </a:r>
            <a:r>
              <a:rPr lang="en-US" sz="2800" dirty="0">
                <a:cs typeface="B Arash" panose="00000400000000000000" pitchFamily="2" charset="-78"/>
              </a:rPr>
              <a:t>BPMN</a:t>
            </a:r>
            <a:endParaRPr lang="fa-IR" sz="2800" dirty="0">
              <a:cs typeface="B Arash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 فراید چگونه آغاز می شود؟</a:t>
            </a:r>
            <a:endParaRPr lang="en-US" b="1" dirty="0">
              <a:cs typeface="2  Davat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 برای فرایند چه نقش هایی(سطوح) را بایستی در نظر گرفت؟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2966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9151" y="1924050"/>
            <a:ext cx="11087100" cy="4400550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cs typeface="B Arash" panose="00000400000000000000" pitchFamily="2" charset="-78"/>
              </a:rPr>
              <a:t>خطوط شناوري یا </a:t>
            </a:r>
            <a:r>
              <a:rPr lang="en-US" sz="2800" dirty="0">
                <a:cs typeface="B Arash" panose="00000400000000000000" pitchFamily="2" charset="-78"/>
              </a:rPr>
              <a:t>Swim Lanes</a:t>
            </a:r>
          </a:p>
          <a:p>
            <a:pPr marL="288925" indent="-288925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اين نشان گرافيكي براي جداكردن مسئوليت ها يا توانايي هاي كاركردي مختلف مورد استفاده قرار مي گیرد</a:t>
            </a:r>
            <a:endParaRPr lang="en-US" b="1" dirty="0">
              <a:cs typeface="2  Davat" panose="00000400000000000000" pitchFamily="2" charset="-78"/>
            </a:endParaRPr>
          </a:p>
          <a:p>
            <a:pPr marL="288925" indent="-288925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در فلوچارت </a:t>
            </a:r>
            <a:r>
              <a:rPr lang="en-US" dirty="0">
                <a:cs typeface="2  Davat" panose="00000400000000000000" pitchFamily="2" charset="-78"/>
              </a:rPr>
              <a:t>BPMN</a:t>
            </a:r>
            <a:r>
              <a:rPr lang="fa-IR" b="1" dirty="0">
                <a:cs typeface="2  Davat" panose="00000400000000000000" pitchFamily="2" charset="-78"/>
              </a:rPr>
              <a:t> خطوط شناوري به دو صورت مختلف قابل ارائه هستند</a:t>
            </a:r>
            <a:endParaRPr lang="en-US" b="1" dirty="0">
              <a:cs typeface="2  Davat" panose="00000400000000000000" pitchFamily="2" charset="-78"/>
            </a:endParaRPr>
          </a:p>
          <a:p>
            <a:pPr marL="288925" indent="-288925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2  Davat" panose="00000400000000000000" pitchFamily="2" charset="-78"/>
              </a:rPr>
              <a:t>Pool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fa-IR" b="1" dirty="0">
                <a:cs typeface="2  Davat" panose="00000400000000000000" pitchFamily="2" charset="-78"/>
              </a:rPr>
              <a:t>: کل فضایی که فرایند در آن اتفاق می افتد</a:t>
            </a:r>
          </a:p>
          <a:p>
            <a:pPr marL="288925" indent="-288925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2  Davat" panose="00000400000000000000" pitchFamily="2" charset="-78"/>
              </a:rPr>
              <a:t>Lane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fa-IR" b="1" dirty="0">
                <a:cs typeface="2  Davat" panose="00000400000000000000" pitchFamily="2" charset="-78"/>
              </a:rPr>
              <a:t>: </a:t>
            </a:r>
            <a:r>
              <a:rPr lang="ar-SA" b="1" dirty="0">
                <a:cs typeface="2  Davat" panose="00000400000000000000" pitchFamily="2" charset="-78"/>
              </a:rPr>
              <a:t>معمولا بيانگر نقش هاي سازماني هستند</a:t>
            </a:r>
            <a:endParaRPr lang="fa-IR" b="1" dirty="0">
              <a:cs typeface="2  Davat" panose="00000400000000000000" pitchFamily="2" charset="-78"/>
            </a:endParaRPr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r>
              <a:rPr lang="fa-IR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تعریف نقش ها در 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77" y="4540622"/>
            <a:ext cx="8813672" cy="200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87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1" y="1924050"/>
            <a:ext cx="6366759" cy="440055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a-IR" sz="2800" b="1" dirty="0">
                <a:solidFill>
                  <a:srgbClr val="FF0000"/>
                </a:solidFill>
                <a:cs typeface="B Arash" panose="00000400000000000000" pitchFamily="2" charset="-78"/>
              </a:rPr>
              <a:t>فرایند</a:t>
            </a:r>
            <a:endParaRPr lang="fa-IR" b="1" dirty="0">
              <a:solidFill>
                <a:srgbClr val="FF0000"/>
              </a:solidFill>
              <a:cs typeface="B Arash" panose="00000400000000000000" pitchFamily="2" charset="-78"/>
            </a:endParaRPr>
          </a:p>
          <a:p>
            <a:pPr marL="288925" lvl="0" indent="-288925" algn="justLow">
              <a:lnSpc>
                <a:spcPct val="150000"/>
              </a:lnSpc>
              <a:buClr>
                <a:srgbClr val="FF0000"/>
              </a:buClr>
              <a:buSzPct val="101000"/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فرایند به شیوه‌ی انجام کار اشاره دارد.</a:t>
            </a:r>
            <a:endParaRPr lang="en-US" b="1" dirty="0">
              <a:cs typeface="2  Davat" panose="00000400000000000000" pitchFamily="2" charset="-78"/>
            </a:endParaRPr>
          </a:p>
          <a:p>
            <a:pPr marL="288925" indent="-288925" algn="justLow">
              <a:lnSpc>
                <a:spcPct val="15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مجموعه‌ای از فعالیت‌هایی هستند که با یکدیگر ارتباط منطقی دارند و برای دستیابی به یک دستاورد مشخص در کسب و کار، انجام می‌شوند</a:t>
            </a:r>
            <a:r>
              <a:rPr lang="fa-IR" b="1" dirty="0">
                <a:cs typeface="2  Davat" panose="00000400000000000000" pitchFamily="2" charset="-78"/>
              </a:rPr>
              <a:t>. </a:t>
            </a:r>
          </a:p>
          <a:p>
            <a:pPr marL="288925" lvl="0" indent="-288925" algn="justLow">
              <a:lnSpc>
                <a:spcPct val="15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مجموعه ای از فعالیت های متوالی و مرتبط است که منابعی همچون نیروی انسانی، انرژی، تجهزات، زمان و پول مصرف می کنند تا ورودی هایی مانند داده ها، مواد و ... را به خروجی ت</a:t>
            </a:r>
            <a:r>
              <a:rPr lang="fa-IR" b="1" dirty="0">
                <a:cs typeface="2  Davat" panose="00000400000000000000" pitchFamily="2" charset="-78"/>
              </a:rPr>
              <a:t>ب</a:t>
            </a:r>
            <a:r>
              <a:rPr lang="ar-SA" b="1" dirty="0">
                <a:cs typeface="2  Davat" panose="00000400000000000000" pitchFamily="2" charset="-78"/>
              </a:rPr>
              <a:t>دیل کنند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2" y="3837517"/>
            <a:ext cx="3730625" cy="2487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تعریف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7206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Content Placeholder 6" descr="D:\Profiles\m.roshani\Desktop\t34t34t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97" y="2224877"/>
            <a:ext cx="9746825" cy="4255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694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1" y="1924050"/>
            <a:ext cx="6366759" cy="4400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800" dirty="0">
                <a:cs typeface="B Arash" panose="00000400000000000000" pitchFamily="2" charset="-78"/>
              </a:rPr>
              <a:t>اشياء جريان فرآيند یا </a:t>
            </a:r>
            <a:r>
              <a:rPr lang="en-US" sz="2800" dirty="0">
                <a:cs typeface="B Arash" panose="00000400000000000000" pitchFamily="2" charset="-78"/>
              </a:rPr>
              <a:t>Flow Objects</a:t>
            </a:r>
          </a:p>
          <a:p>
            <a:pPr marL="284163" indent="-284163">
              <a:lnSpc>
                <a:spcPct val="3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فعالیت(</a:t>
            </a:r>
            <a:r>
              <a:rPr lang="en-US" dirty="0">
                <a:cs typeface="2  Davat" panose="00000400000000000000" pitchFamily="2" charset="-78"/>
              </a:rPr>
              <a:t>Activity</a:t>
            </a:r>
            <a:r>
              <a:rPr lang="ar-SA" b="1" dirty="0">
                <a:cs typeface="2  Davat" panose="00000400000000000000" pitchFamily="2" charset="-78"/>
              </a:rPr>
              <a:t>): مستطیل</a:t>
            </a:r>
            <a:endParaRPr lang="fa-IR" b="1" dirty="0">
              <a:cs typeface="2  Davat" panose="00000400000000000000" pitchFamily="2" charset="-78"/>
            </a:endParaRPr>
          </a:p>
          <a:p>
            <a:pPr marL="284163" lvl="0" indent="-284163">
              <a:lnSpc>
                <a:spcPct val="3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رخداد(</a:t>
            </a:r>
            <a:r>
              <a:rPr lang="en-US" dirty="0">
                <a:cs typeface="2  Davat" panose="00000400000000000000" pitchFamily="2" charset="-78"/>
              </a:rPr>
              <a:t>event</a:t>
            </a:r>
            <a:r>
              <a:rPr lang="ar-SA" b="1" dirty="0">
                <a:cs typeface="2  Davat" panose="00000400000000000000" pitchFamily="2" charset="-78"/>
              </a:rPr>
              <a:t>): دایره</a:t>
            </a:r>
            <a:endParaRPr lang="en-US" b="1" dirty="0">
              <a:cs typeface="2  Davat" panose="00000400000000000000" pitchFamily="2" charset="-78"/>
            </a:endParaRPr>
          </a:p>
          <a:p>
            <a:pPr marL="284163" lvl="0" indent="-284163">
              <a:lnSpc>
                <a:spcPct val="3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دروازه یا کنترل ها(</a:t>
            </a:r>
            <a:r>
              <a:rPr lang="en-US" dirty="0">
                <a:cs typeface="2  Davat" panose="00000400000000000000" pitchFamily="2" charset="-78"/>
              </a:rPr>
              <a:t>Gateways</a:t>
            </a:r>
            <a:r>
              <a:rPr lang="ar-SA" b="1" dirty="0">
                <a:cs typeface="2  Davat" panose="00000400000000000000" pitchFamily="2" charset="-78"/>
              </a:rPr>
              <a:t>)</a:t>
            </a:r>
            <a:r>
              <a:rPr lang="fa-IR" b="1" dirty="0">
                <a:cs typeface="2  Davat" panose="00000400000000000000" pitchFamily="2" charset="-78"/>
              </a:rPr>
              <a:t>: لوزی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82" y="2440262"/>
            <a:ext cx="1616435" cy="36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2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924050"/>
            <a:ext cx="7334251" cy="47447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2800" dirty="0">
                <a:cs typeface="B Arash" panose="00000400000000000000" pitchFamily="2" charset="-78"/>
              </a:rPr>
              <a:t>رخداد(</a:t>
            </a:r>
            <a:r>
              <a:rPr lang="en-US" sz="2800" dirty="0">
                <a:cs typeface="B Arash" panose="00000400000000000000" pitchFamily="2" charset="-78"/>
              </a:rPr>
              <a:t>event</a:t>
            </a:r>
            <a:r>
              <a:rPr lang="ar-SA" sz="2800" dirty="0">
                <a:cs typeface="B Arash" panose="00000400000000000000" pitchFamily="2" charset="-78"/>
              </a:rPr>
              <a:t>)</a:t>
            </a:r>
            <a:endParaRPr lang="en-US" sz="2800" dirty="0">
              <a:cs typeface="B Arash" panose="00000400000000000000" pitchFamily="2" charset="-78"/>
            </a:endParaRPr>
          </a:p>
          <a:p>
            <a:pPr marL="346075" lvl="0" indent="-346075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پيشامدي كه در طي يك فرآيند كسب 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و كار روي مي دهد و بر جريان فرآيند تأثير مي گذارد</a:t>
            </a:r>
            <a:endParaRPr lang="en-US" b="1" dirty="0">
              <a:cs typeface="2  Davat" panose="00000400000000000000" pitchFamily="2" charset="-78"/>
            </a:endParaRPr>
          </a:p>
          <a:p>
            <a:pPr marL="346075" lvl="0" indent="-346075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آنها مي توانند جريان را شروع، متوقف كنند يا موجب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 تغيير آن شوند</a:t>
            </a:r>
            <a:r>
              <a:rPr lang="en-US" b="1" dirty="0">
                <a:cs typeface="2  Davat" panose="00000400000000000000" pitchFamily="2" charset="-78"/>
              </a:rPr>
              <a:t>.</a:t>
            </a:r>
            <a:endParaRPr lang="fa-IR" b="1" dirty="0">
              <a:cs typeface="2  Davat" panose="00000400000000000000" pitchFamily="2" charset="-78"/>
            </a:endParaRPr>
          </a:p>
          <a:p>
            <a:pPr marL="346075" indent="-346075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بر حسب زمان وقوع به سه گروه تقسیم می شوند</a:t>
            </a:r>
            <a:r>
              <a:rPr lang="en-US" b="1" dirty="0">
                <a:cs typeface="2  Davat" panose="00000400000000000000" pitchFamily="2" charset="-78"/>
              </a:rPr>
              <a:t>: </a:t>
            </a:r>
          </a:p>
          <a:p>
            <a:pPr marL="627062" lvl="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/>
              <a:t>Start </a:t>
            </a:r>
            <a:r>
              <a:rPr lang="en-US" dirty="0">
                <a:cs typeface="2  Davat" panose="00000400000000000000" pitchFamily="2" charset="-78"/>
              </a:rPr>
              <a:t>Event </a:t>
            </a:r>
          </a:p>
          <a:p>
            <a:pPr marL="627062" lvl="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2  Davat" panose="00000400000000000000" pitchFamily="2" charset="-78"/>
              </a:rPr>
              <a:t>Intermediate event</a:t>
            </a:r>
          </a:p>
          <a:p>
            <a:pPr marL="627062" lvl="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2  Davat" panose="00000400000000000000" pitchFamily="2" charset="-78"/>
              </a:rPr>
              <a:t>End event</a:t>
            </a:r>
          </a:p>
          <a:p>
            <a:endParaRPr lang="fa-IR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3173164" cy="3977640"/>
          </a:xfrm>
        </p:spPr>
        <p:txBody>
          <a:bodyPr>
            <a:normAutofit fontScale="92500" lnSpcReduction="10000"/>
          </a:bodyPr>
          <a:lstStyle/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5790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1" y="1924049"/>
            <a:ext cx="6366759" cy="458710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>
                <a:cs typeface="B Arash" panose="00000400000000000000" pitchFamily="2" charset="-78"/>
              </a:rPr>
              <a:t>Start Event </a:t>
            </a:r>
            <a:r>
              <a:rPr lang="ar-SA" sz="2800" dirty="0">
                <a:cs typeface="B Arash" panose="00000400000000000000" pitchFamily="2" charset="-78"/>
              </a:rPr>
              <a:t> یا آغازین: </a:t>
            </a:r>
            <a:endParaRPr lang="en-US" sz="2800" dirty="0">
              <a:cs typeface="B Arash" panose="00000400000000000000" pitchFamily="2" charset="-78"/>
            </a:endParaRPr>
          </a:p>
          <a:p>
            <a:pPr marL="393700" indent="-39370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رویدادهایی هستند که موجب آغاز فرآیند می </a:t>
            </a:r>
            <a:r>
              <a:rPr lang="fa-IR" b="1" dirty="0">
                <a:cs typeface="2  Davat" panose="00000400000000000000" pitchFamily="2" charset="-78"/>
              </a:rPr>
              <a:t>شوند</a:t>
            </a:r>
            <a:endParaRPr lang="en-US" b="1" dirty="0">
              <a:cs typeface="2  Davat" panose="00000400000000000000" pitchFamily="2" charset="-78"/>
            </a:endParaRPr>
          </a:p>
          <a:p>
            <a:pPr marL="393700" indent="-39370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نشان دهنده شروع فرایند هستند</a:t>
            </a:r>
            <a:endParaRPr lang="en-US" b="1" dirty="0">
              <a:cs typeface="2  Davat" panose="00000400000000000000" pitchFamily="2" charset="-78"/>
            </a:endParaRPr>
          </a:p>
          <a:p>
            <a:pPr marL="393700" indent="-39370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ه</a:t>
            </a:r>
            <a:r>
              <a:rPr lang="fa-IR" b="1" dirty="0">
                <a:cs typeface="2  Davat" panose="00000400000000000000" pitchFamily="2" charset="-78"/>
              </a:rPr>
              <a:t>ر</a:t>
            </a:r>
            <a:r>
              <a:rPr lang="ar-SA" b="1" dirty="0">
                <a:cs typeface="2  Davat" panose="00000400000000000000" pitchFamily="2" charset="-78"/>
              </a:rPr>
              <a:t> فرایند یک نقطه شروع دارد</a:t>
            </a:r>
            <a:r>
              <a:rPr lang="fa-IR" b="1" dirty="0">
                <a:cs typeface="2  Davat" panose="00000400000000000000" pitchFamily="2" charset="-78"/>
              </a:rPr>
              <a:t> </a:t>
            </a:r>
          </a:p>
          <a:p>
            <a:pPr marL="393700" indent="-39370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انواع اصلی آن عبارتند از</a:t>
            </a:r>
            <a:r>
              <a:rPr lang="en-US" b="1" dirty="0">
                <a:cs typeface="2  Davat" panose="00000400000000000000" pitchFamily="2" charset="-78"/>
              </a:rPr>
              <a:t>:</a:t>
            </a:r>
            <a:endParaRPr lang="fa-IR" b="1" dirty="0">
              <a:cs typeface="2  Davat" panose="00000400000000000000" pitchFamily="2" charset="-78"/>
            </a:endParaRPr>
          </a:p>
          <a:p>
            <a:pPr marL="803275" indent="-409575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cs typeface="2  Davat" panose="00000400000000000000" pitchFamily="2" charset="-78"/>
              </a:rPr>
              <a:t>رویداد آغازین ساده</a:t>
            </a:r>
          </a:p>
          <a:p>
            <a:pPr marL="803275" indent="-409575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SA" b="1" dirty="0">
                <a:cs typeface="2  Davat" panose="00000400000000000000" pitchFamily="2" charset="-78"/>
              </a:rPr>
              <a:t>رویداد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آغازین تایمردار</a:t>
            </a:r>
            <a:r>
              <a:rPr lang="en-US" b="1" dirty="0">
                <a:cs typeface="2  Davat" panose="00000400000000000000" pitchFamily="2" charset="-78"/>
              </a:rPr>
              <a:t> )</a:t>
            </a:r>
            <a:r>
              <a:rPr lang="ar-SA" b="1" dirty="0">
                <a:cs typeface="2  Davat" panose="00000400000000000000" pitchFamily="2" charset="-78"/>
              </a:rPr>
              <a:t>زمانی</a:t>
            </a:r>
            <a:r>
              <a:rPr lang="en-US" b="1" dirty="0">
                <a:cs typeface="2  Davat" panose="00000400000000000000" pitchFamily="2" charset="-78"/>
              </a:rPr>
              <a:t>( </a:t>
            </a:r>
            <a:endParaRPr lang="fa-IR" b="1" dirty="0">
              <a:cs typeface="2  Davat" panose="00000400000000000000" pitchFamily="2" charset="-78"/>
            </a:endParaRPr>
          </a:p>
          <a:p>
            <a:pPr marL="803275" indent="-409575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SA" b="1" dirty="0">
                <a:cs typeface="2  Davat" panose="00000400000000000000" pitchFamily="2" charset="-78"/>
              </a:rPr>
              <a:t>رویداد آغازین براساس دریافت پیام</a:t>
            </a:r>
            <a:endParaRPr lang="fa-IR" b="1" dirty="0">
              <a:cs typeface="2  Davat" panose="00000400000000000000" pitchFamily="2" charset="-78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Content Placeholder 6" descr="C:\Users\sobhanrayaneh\Desktop\c S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2790498"/>
            <a:ext cx="6668814" cy="2900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283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12979" y="1924050"/>
            <a:ext cx="6593271" cy="44005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>
                <a:cs typeface="B Arash" panose="00000400000000000000" pitchFamily="2" charset="-78"/>
              </a:rPr>
              <a:t>Intermediate event</a:t>
            </a:r>
          </a:p>
          <a:p>
            <a:pPr marL="346075" lvl="0" indent="-346075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براي اتفاقاتي كه ميان فرآيند مي افتد و مي تواند به </a:t>
            </a:r>
            <a:r>
              <a:rPr lang="en-US" dirty="0">
                <a:cs typeface="2  Davat" panose="00000400000000000000" pitchFamily="2" charset="-78"/>
              </a:rPr>
              <a:t>Task</a:t>
            </a:r>
            <a:r>
              <a:rPr lang="ar-SA" b="1" dirty="0">
                <a:cs typeface="2  Davat" panose="00000400000000000000" pitchFamily="2" charset="-78"/>
              </a:rPr>
              <a:t> یا زير فرآيند متصل شوند استفاده مي شود</a:t>
            </a:r>
            <a:r>
              <a:rPr lang="en-US" b="1" dirty="0">
                <a:cs typeface="2  Davat" panose="00000400000000000000" pitchFamily="2" charset="-78"/>
              </a:rPr>
              <a:t>.</a:t>
            </a:r>
          </a:p>
          <a:p>
            <a:pPr marL="346075" lvl="0" indent="-346075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بعد از شروع فرآيند و قبل از پايان فرآيند اتفاق مي افتد</a:t>
            </a:r>
            <a:r>
              <a:rPr lang="en-US" b="1" dirty="0">
                <a:cs typeface="2  Davat" panose="00000400000000000000" pitchFamily="2" charset="-78"/>
              </a:rPr>
              <a:t>.</a:t>
            </a:r>
          </a:p>
          <a:p>
            <a:pPr marL="346075" lvl="0" indent="-346075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وقتي به مرز يك فعاليت متصل باشد، نشان دهنده يك جريان استثناء است 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و جايگاه آن، روي مرز </a:t>
            </a:r>
            <a:r>
              <a:rPr lang="en-US" dirty="0">
                <a:cs typeface="2  Davat" panose="00000400000000000000" pitchFamily="2" charset="-78"/>
              </a:rPr>
              <a:t>Activity</a:t>
            </a:r>
            <a:r>
              <a:rPr lang="ar-SA" b="1" dirty="0">
                <a:cs typeface="2  Davat" panose="00000400000000000000" pitchFamily="2" charset="-78"/>
              </a:rPr>
              <a:t> ها هنگام 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خروج جريان فرآيند از آن است</a:t>
            </a:r>
            <a:r>
              <a:rPr lang="en-US" b="1" dirty="0">
                <a:cs typeface="2  Davat" panose="00000400000000000000" pitchFamily="2" charset="-78"/>
              </a:rPr>
              <a:t>.</a:t>
            </a:r>
            <a:r>
              <a:rPr lang="ar-SA" b="1" dirty="0">
                <a:cs typeface="2  Davat" panose="00000400000000000000" pitchFamily="2" charset="-78"/>
              </a:rPr>
              <a:t> (معمولا سمت چپ و پايين </a:t>
            </a:r>
            <a:r>
              <a:rPr lang="en-US" dirty="0">
                <a:cs typeface="2  Davat" panose="00000400000000000000" pitchFamily="2" charset="-78"/>
              </a:rPr>
              <a:t>Activity</a:t>
            </a:r>
            <a:r>
              <a:rPr lang="ar-SA" b="1" dirty="0">
                <a:cs typeface="2  Davat" panose="00000400000000000000" pitchFamily="2" charset="-78"/>
              </a:rPr>
              <a:t>) 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Content Placeholder 6" descr="D:\Profiles\m.roshani\Desktop\eqagq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7" y="2893672"/>
            <a:ext cx="3793603" cy="2314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77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1" y="1924050"/>
            <a:ext cx="6366759" cy="4400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cs typeface="B Arash" panose="00000400000000000000" pitchFamily="2" charset="-78"/>
              </a:rPr>
              <a:t>End Events</a:t>
            </a:r>
          </a:p>
          <a:p>
            <a:pPr lvl="0" algn="justLow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رخداد هاي پاياني، نشان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دهنده پايان فرآيند مي باشد</a:t>
            </a:r>
            <a:endParaRPr lang="en-US" b="1" dirty="0">
              <a:cs typeface="2  Davat" panose="00000400000000000000" pitchFamily="2" charset="-78"/>
            </a:endParaRPr>
          </a:p>
          <a:p>
            <a:pPr lvl="0" algn="justLow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در هر فرایند حتما حداقل يك </a:t>
            </a:r>
            <a:r>
              <a:rPr lang="en-US" dirty="0">
                <a:cs typeface="2  Davat" panose="00000400000000000000" pitchFamily="2" charset="-78"/>
              </a:rPr>
              <a:t>End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خواهيم داشت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Content Placeholder 6" descr="D:\Profiles\m.roshani\Desktop\fae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916819"/>
            <a:ext cx="3730625" cy="2349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291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1" y="1924050"/>
            <a:ext cx="6366759" cy="4400550"/>
          </a:xfrm>
        </p:spPr>
        <p:txBody>
          <a:bodyPr>
            <a:normAutofit fontScale="92500" lnSpcReduction="20000"/>
          </a:bodyPr>
          <a:lstStyle/>
          <a:p>
            <a:r>
              <a:rPr lang="ar-SA" sz="2800" dirty="0">
                <a:cs typeface="B Arash" panose="00000400000000000000" pitchFamily="2" charset="-78"/>
              </a:rPr>
              <a:t>فعالیت(</a:t>
            </a:r>
            <a:r>
              <a:rPr lang="en-US" sz="2800" dirty="0">
                <a:cs typeface="B Arash" panose="00000400000000000000" pitchFamily="2" charset="-78"/>
              </a:rPr>
              <a:t>Activity</a:t>
            </a:r>
            <a:r>
              <a:rPr lang="ar-SA" sz="2800" dirty="0">
                <a:cs typeface="B Arash" panose="00000400000000000000" pitchFamily="2" charset="-78"/>
              </a:rPr>
              <a:t>):</a:t>
            </a:r>
            <a:endParaRPr lang="en-US" sz="2800" dirty="0">
              <a:cs typeface="B Arash" panose="00000400000000000000" pitchFamily="2" charset="-78"/>
            </a:endParaRPr>
          </a:p>
          <a:p>
            <a:pPr marL="231775" lvl="0" indent="-231775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فعالیت یا کار است که طی فرایند انجام می شود.</a:t>
            </a:r>
            <a:endParaRPr lang="en-US" b="1" dirty="0">
              <a:cs typeface="2  Davat" panose="00000400000000000000" pitchFamily="2" charset="-78"/>
            </a:endParaRPr>
          </a:p>
          <a:p>
            <a:pPr marL="231775" lvl="0" indent="-231775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داراي دو نوع </a:t>
            </a:r>
            <a:r>
              <a:rPr lang="en-US" dirty="0">
                <a:cs typeface="2  Davat" panose="00000400000000000000" pitchFamily="2" charset="-78"/>
              </a:rPr>
              <a:t>Task</a:t>
            </a:r>
            <a:r>
              <a:rPr lang="ar-SA" b="1" dirty="0">
                <a:cs typeface="2  Davat" panose="00000400000000000000" pitchFamily="2" charset="-78"/>
              </a:rPr>
              <a:t> و </a:t>
            </a:r>
            <a:r>
              <a:rPr lang="en-US" dirty="0">
                <a:cs typeface="2  Davat" panose="00000400000000000000" pitchFamily="2" charset="-78"/>
              </a:rPr>
              <a:t>Sub-process</a:t>
            </a:r>
            <a:r>
              <a:rPr lang="ar-SA" b="1" dirty="0">
                <a:cs typeface="2  Davat" panose="00000400000000000000" pitchFamily="2" charset="-78"/>
              </a:rPr>
              <a:t> است</a:t>
            </a:r>
            <a:endParaRPr lang="en-US" b="1" dirty="0">
              <a:cs typeface="2  Davat" panose="00000400000000000000" pitchFamily="2" charset="-78"/>
            </a:endParaRPr>
          </a:p>
          <a:p>
            <a:pPr marL="231775" indent="-231775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2  Davat" panose="00000400000000000000" pitchFamily="2" charset="-78"/>
              </a:rPr>
              <a:t>Task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: فعالیت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هایی هستند که دیگر قابل تجزیه به اجزاء کوچكتر نباشند</a:t>
            </a:r>
            <a:endParaRPr lang="en-US" b="1" dirty="0">
              <a:cs typeface="2  Davat" panose="00000400000000000000" pitchFamily="2" charset="-78"/>
            </a:endParaRPr>
          </a:p>
          <a:p>
            <a:pPr marL="231775" indent="-231775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2  Davat" panose="00000400000000000000" pitchFamily="2" charset="-78"/>
              </a:rPr>
              <a:t>Sub-process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: فعالیت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هایی هستند، که خود از یک فرآیند تشكیل شده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اند.</a:t>
            </a:r>
            <a:endParaRPr lang="en-US" b="1" dirty="0">
              <a:cs typeface="2  Davat" panose="00000400000000000000" pitchFamily="2" charset="-78"/>
            </a:endParaRPr>
          </a:p>
          <a:p>
            <a:pPr marL="231775" indent="-231775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از طریق علامت </a:t>
            </a:r>
            <a:r>
              <a:rPr lang="en-US" b="1" dirty="0">
                <a:cs typeface="2  Davat" panose="00000400000000000000" pitchFamily="2" charset="-78"/>
              </a:rPr>
              <a:t>"+"</a:t>
            </a:r>
            <a:r>
              <a:rPr lang="ar-SA" b="1" dirty="0">
                <a:cs typeface="2  Davat" panose="00000400000000000000" pitchFamily="2" charset="-78"/>
              </a:rPr>
              <a:t> قبل تشخیص اند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Content Placeholder 6" descr="D:\Profiles\m.roshani\Desktop\q3rew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4" y="3655078"/>
            <a:ext cx="4106119" cy="266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54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29467" y="1924050"/>
            <a:ext cx="6176783" cy="44005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2800" dirty="0">
                <a:cs typeface="B Arash" panose="00000400000000000000" pitchFamily="2" charset="-78"/>
              </a:rPr>
              <a:t>دروازه یا کنترل ها(</a:t>
            </a:r>
            <a:r>
              <a:rPr lang="en-US" sz="2800" dirty="0">
                <a:cs typeface="B Arash" panose="00000400000000000000" pitchFamily="2" charset="-78"/>
              </a:rPr>
              <a:t>Gateways</a:t>
            </a:r>
            <a:r>
              <a:rPr lang="ar-SA" sz="2800" dirty="0">
                <a:cs typeface="B Arash" panose="00000400000000000000" pitchFamily="2" charset="-78"/>
              </a:rPr>
              <a:t>) </a:t>
            </a:r>
            <a:endParaRPr lang="en-US" sz="2800" dirty="0">
              <a:cs typeface="B Arash" panose="00000400000000000000" pitchFamily="2" charset="-78"/>
            </a:endParaRPr>
          </a:p>
          <a:p>
            <a:pPr lvl="0" algn="justLow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عناصری از مدل سازی هستند که به منظور کنترل جریان فرایند به کار می روند</a:t>
            </a:r>
            <a:endParaRPr lang="en-US" b="1" dirty="0">
              <a:cs typeface="2  Davat" panose="00000400000000000000" pitchFamily="2" charset="-78"/>
            </a:endParaRPr>
          </a:p>
          <a:p>
            <a:pPr lvl="0" algn="justLow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تصميم گيري(</a:t>
            </a:r>
            <a:r>
              <a:rPr lang="en-US" dirty="0">
                <a:cs typeface="2  Davat" panose="00000400000000000000" pitchFamily="2" charset="-78"/>
              </a:rPr>
              <a:t>Decision</a:t>
            </a:r>
            <a:r>
              <a:rPr lang="ar-SA" b="1" dirty="0">
                <a:cs typeface="2  Davat" panose="00000400000000000000" pitchFamily="2" charset="-78"/>
              </a:rPr>
              <a:t>)، منشعب شدن(</a:t>
            </a:r>
            <a:r>
              <a:rPr lang="en-US" dirty="0">
                <a:cs typeface="2  Davat" panose="00000400000000000000" pitchFamily="2" charset="-78"/>
              </a:rPr>
              <a:t>Forking</a:t>
            </a:r>
            <a:r>
              <a:rPr lang="ar-SA" b="1" dirty="0">
                <a:cs typeface="2  Davat" panose="00000400000000000000" pitchFamily="2" charset="-78"/>
              </a:rPr>
              <a:t>)،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ترکيب شدن(</a:t>
            </a:r>
            <a:r>
              <a:rPr lang="en-US" dirty="0">
                <a:cs typeface="2  Davat" panose="00000400000000000000" pitchFamily="2" charset="-78"/>
              </a:rPr>
              <a:t>Merging</a:t>
            </a:r>
            <a:r>
              <a:rPr lang="ar-SA" b="1" dirty="0">
                <a:cs typeface="2  Davat" panose="00000400000000000000" pitchFamily="2" charset="-78"/>
              </a:rPr>
              <a:t>)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و بهم پيوستن(</a:t>
            </a:r>
            <a:r>
              <a:rPr lang="en-US" dirty="0">
                <a:cs typeface="2  Davat" panose="00000400000000000000" pitchFamily="2" charset="-78"/>
              </a:rPr>
              <a:t>Joining</a:t>
            </a:r>
            <a:r>
              <a:rPr lang="ar-SA" b="1" dirty="0">
                <a:cs typeface="2  Davat" panose="00000400000000000000" pitchFamily="2" charset="-78"/>
              </a:rPr>
              <a:t>) مسیرها را مشخص مي کند</a:t>
            </a:r>
            <a:r>
              <a:rPr lang="en-US" b="1" dirty="0">
                <a:cs typeface="2  Davat" panose="00000400000000000000" pitchFamily="2" charset="-78"/>
              </a:rPr>
              <a:t>.</a:t>
            </a:r>
          </a:p>
          <a:p>
            <a:pPr lvl="0" algn="justLow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همگرايي یا واگرايي را نشان دهد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Content Placeholder 6" descr="C:\Users\sobhanrayaneh\Desktop\vws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32" y="2562007"/>
            <a:ext cx="2353003" cy="156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sobhanrayaneh\Desktop\X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69" y="4166235"/>
            <a:ext cx="1584325" cy="2158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271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1" y="1924050"/>
            <a:ext cx="6366759" cy="44005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2800" dirty="0">
                <a:cs typeface="B Arash" panose="00000400000000000000" pitchFamily="2" charset="-78"/>
              </a:rPr>
              <a:t>سه</a:t>
            </a:r>
            <a:r>
              <a:rPr lang="ar-SA" sz="2800" dirty="0">
                <a:cs typeface="B Arash" panose="00000400000000000000" pitchFamily="2" charset="-78"/>
              </a:rPr>
              <a:t> حالت کلی </a:t>
            </a:r>
            <a:r>
              <a:rPr lang="fa-IR" sz="2800" dirty="0">
                <a:cs typeface="B Arash" panose="00000400000000000000" pitchFamily="2" charset="-78"/>
              </a:rPr>
              <a:t>برای </a:t>
            </a:r>
            <a:r>
              <a:rPr lang="en-US" sz="2800" dirty="0">
                <a:cs typeface="B Arash" panose="00000400000000000000" pitchFamily="2" charset="-78"/>
              </a:rPr>
              <a:t>Gateways</a:t>
            </a:r>
          </a:p>
          <a:p>
            <a:pPr lvl="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حالت لوزی خالی: در جواب سوالاتی که به جواب "بله" و "خیر" می رسیم به کار برده می شود(به 2 مسیر می رسیم)</a:t>
            </a:r>
            <a:endParaRPr lang="fa-IR" b="1" dirty="0">
              <a:cs typeface="2  Davat" panose="00000400000000000000" pitchFamily="2" charset="-78"/>
            </a:endParaRPr>
          </a:p>
          <a:p>
            <a:pPr lvl="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کنترل انحصاری یا </a:t>
            </a:r>
            <a:r>
              <a:rPr lang="en-US" b="1" dirty="0">
                <a:cs typeface="2  Davat" panose="00000400000000000000" pitchFamily="2" charset="-78"/>
              </a:rPr>
              <a:t>Exclusive</a:t>
            </a:r>
            <a:r>
              <a:rPr lang="fa-IR" b="1" dirty="0">
                <a:cs typeface="2  Davat" panose="00000400000000000000" pitchFamily="2" charset="-78"/>
              </a:rPr>
              <a:t> (</a:t>
            </a:r>
            <a:r>
              <a:rPr lang="ar-SA" b="1" dirty="0">
                <a:cs typeface="2  Davat" panose="00000400000000000000" pitchFamily="2" charset="-78"/>
              </a:rPr>
              <a:t>حالت لوزی و ضربدر</a:t>
            </a:r>
            <a:r>
              <a:rPr lang="fa-IR" b="1" dirty="0">
                <a:cs typeface="2  Davat" panose="00000400000000000000" pitchFamily="2" charset="-78"/>
              </a:rPr>
              <a:t>): </a:t>
            </a:r>
            <a:r>
              <a:rPr lang="ar-SA" b="1" dirty="0">
                <a:cs typeface="2  Davat" panose="00000400000000000000" pitchFamily="2" charset="-78"/>
              </a:rPr>
              <a:t>حالتی است که فرایند به بیش از یک مسیر(دو مسیر یا بیشتر) منتهی می شود و هر کدام از مسیرها جداگانه می توانند ادامه پیدا کنند(بر خلاف قبلی جوابش بله و خیر نیست). </a:t>
            </a:r>
            <a:endParaRPr lang="fa-IR" b="1" dirty="0">
              <a:cs typeface="2  Davat" panose="00000400000000000000" pitchFamily="2" charset="-78"/>
            </a:endParaRPr>
          </a:p>
          <a:p>
            <a:pPr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این مکانیزم تصمیم گیری می تواند حالت همگرایی هم داشته باشد.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Content Placeholder 6" descr="C:\Users\sobhanrayaneh\Desktop\VA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7" y="4520584"/>
            <a:ext cx="3669706" cy="194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6" descr="C:\Users\sobhanrayaneh\Desktop\vws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38" y="2657439"/>
            <a:ext cx="2353003" cy="1562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62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6069" y="1924050"/>
            <a:ext cx="8280182" cy="440055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2800" dirty="0">
                <a:cs typeface="B Arash" panose="00000400000000000000" pitchFamily="2" charset="-78"/>
              </a:rPr>
              <a:t>حالت به علاوه و لوزی</a:t>
            </a:r>
            <a:r>
              <a:rPr lang="en-US" sz="2800" dirty="0">
                <a:cs typeface="B Arash" panose="00000400000000000000" pitchFamily="2" charset="-78"/>
              </a:rPr>
              <a:t> </a:t>
            </a:r>
            <a:r>
              <a:rPr lang="ar-SA" sz="2800" dirty="0">
                <a:cs typeface="B Arash" panose="00000400000000000000" pitchFamily="2" charset="-78"/>
              </a:rPr>
              <a:t>(کنترل موازی یا </a:t>
            </a:r>
            <a:r>
              <a:rPr lang="en-US" sz="2800" dirty="0">
                <a:cs typeface="B Arash" panose="00000400000000000000" pitchFamily="2" charset="-78"/>
              </a:rPr>
              <a:t>Parallel control</a:t>
            </a:r>
            <a:r>
              <a:rPr lang="ar-SA" sz="2800" dirty="0">
                <a:cs typeface="B Arash" panose="00000400000000000000" pitchFamily="2" charset="-78"/>
              </a:rPr>
              <a:t>):</a:t>
            </a:r>
            <a:endParaRPr lang="en-US" sz="2800" dirty="0">
              <a:cs typeface="B Arash" panose="00000400000000000000" pitchFamily="2" charset="-78"/>
            </a:endParaRPr>
          </a:p>
          <a:p>
            <a:pPr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 </a:t>
            </a:r>
            <a:r>
              <a:rPr lang="ar-SA" b="1" dirty="0">
                <a:cs typeface="2  Davat" panose="00000400000000000000" pitchFamily="2" charset="-78"/>
              </a:rPr>
              <a:t>هنگامی به کار برده می شود که فراید به دو مسیر(یا بیشتر) تقسیم می شود و تمام جریان های انشعابی همزمان فعال شده و در پایان ، ادغام زمانی صورت می گیرد که تمام جریان ها به پایان رسیده باشد.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8" name="Picture 7" descr="C:\Users\sobhanrayaneh\Desktop\ASE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28" y="3704897"/>
            <a:ext cx="5025025" cy="261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6" descr="C:\Users\sobhanrayaneh\Desktop\SD.PN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0" y="3704897"/>
            <a:ext cx="2559182" cy="2399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95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1" y="1924050"/>
            <a:ext cx="6366759" cy="4400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b="1" dirty="0">
                <a:cs typeface="B Arash" panose="00000400000000000000" pitchFamily="2" charset="-78"/>
              </a:rPr>
              <a:t>سوال</a:t>
            </a:r>
            <a:endParaRPr lang="fa-IR" b="1" dirty="0">
              <a:cs typeface="B Arash" panose="00000400000000000000" pitchFamily="2" charset="-78"/>
            </a:endParaRPr>
          </a:p>
          <a:p>
            <a:pPr marL="0" indent="0" algn="ctr">
              <a:buNone/>
            </a:pPr>
            <a:endParaRPr lang="fa-IR" b="1" dirty="0">
              <a:cs typeface="B Arash" panose="00000400000000000000" pitchFamily="2" charset="-78"/>
            </a:endParaRPr>
          </a:p>
          <a:p>
            <a:pPr marL="0" indent="0" algn="ctr">
              <a:buNone/>
            </a:pPr>
            <a:endParaRPr lang="fa-IR" b="1" dirty="0">
              <a:cs typeface="B Arash" panose="00000400000000000000" pitchFamily="2" charset="-78"/>
            </a:endParaRPr>
          </a:p>
          <a:p>
            <a:pPr marL="0" indent="0" algn="ctr">
              <a:buNone/>
            </a:pPr>
            <a:r>
              <a:rPr lang="ar-SA" sz="2800" b="1" dirty="0">
                <a:cs typeface="B Arash" panose="00000400000000000000" pitchFamily="2" charset="-78"/>
              </a:rPr>
              <a:t>چرا </a:t>
            </a:r>
            <a:r>
              <a:rPr lang="fa-IR" sz="2800" b="1" dirty="0">
                <a:cs typeface="B Arash" panose="00000400000000000000" pitchFamily="2" charset="-78"/>
              </a:rPr>
              <a:t>باید </a:t>
            </a:r>
            <a:r>
              <a:rPr lang="ar-SA" sz="2800" b="1" dirty="0">
                <a:cs typeface="B Arash" panose="00000400000000000000" pitchFamily="2" charset="-78"/>
              </a:rPr>
              <a:t>فرایند </a:t>
            </a:r>
            <a:r>
              <a:rPr lang="fa-IR" sz="2800" b="1" dirty="0">
                <a:cs typeface="B Arash" panose="00000400000000000000" pitchFamily="2" charset="-78"/>
              </a:rPr>
              <a:t>ب</a:t>
            </a:r>
            <a:r>
              <a:rPr lang="ar-SA" sz="2800" b="1" dirty="0">
                <a:cs typeface="B Arash" panose="00000400000000000000" pitchFamily="2" charset="-78"/>
              </a:rPr>
              <a:t>نویسیم؟</a:t>
            </a:r>
            <a:endParaRPr lang="fa-IR" sz="2800" b="1" dirty="0">
              <a:cs typeface="B Arash" panose="00000400000000000000" pitchFamily="2" charset="-78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Content Placeholder 6" descr="C:\Users\mania\Desktop\unnamed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2" y="3121571"/>
            <a:ext cx="4319246" cy="2562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8569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61187" y="1924049"/>
            <a:ext cx="7145064" cy="469746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ar-SA" sz="2800" dirty="0">
                <a:cs typeface="B Arash" panose="00000400000000000000" pitchFamily="2" charset="-78"/>
              </a:rPr>
              <a:t>اشياء ارتباط دهنده یا اتصالات(</a:t>
            </a:r>
            <a:r>
              <a:rPr lang="en-US" sz="2800" dirty="0">
                <a:cs typeface="B Arash" panose="00000400000000000000" pitchFamily="2" charset="-78"/>
              </a:rPr>
              <a:t>Connectors</a:t>
            </a:r>
            <a:r>
              <a:rPr lang="ar-SA" sz="2800" dirty="0">
                <a:cs typeface="B Arash" panose="00000400000000000000" pitchFamily="2" charset="-78"/>
              </a:rPr>
              <a:t>)</a:t>
            </a:r>
            <a:endParaRPr lang="fa-IR" sz="2800" dirty="0">
              <a:cs typeface="B Arash" panose="00000400000000000000" pitchFamily="2" charset="-78"/>
            </a:endParaRPr>
          </a:p>
          <a:p>
            <a:pPr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dirty="0"/>
              <a:t> </a:t>
            </a:r>
            <a:r>
              <a:rPr lang="ar-SA" dirty="0"/>
              <a:t> </a:t>
            </a:r>
            <a:r>
              <a:rPr lang="ar-SA" b="1" dirty="0">
                <a:cs typeface="2  Davat" panose="00000400000000000000" pitchFamily="2" charset="-78"/>
              </a:rPr>
              <a:t>پیوندهایی هستند که عناصر مختلف یک دیاگرام را به هم وصل می کنند. سه نوع این پیوند دهنده ها عبارتند از: </a:t>
            </a:r>
            <a:endParaRPr lang="en-US" b="1" dirty="0">
              <a:cs typeface="2  Davat" panose="00000400000000000000" pitchFamily="2" charset="-78"/>
            </a:endParaRPr>
          </a:p>
          <a:p>
            <a:pPr lvl="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 </a:t>
            </a:r>
            <a:r>
              <a:rPr lang="ar-SA" b="1" dirty="0">
                <a:cs typeface="2  Davat" panose="00000400000000000000" pitchFamily="2" charset="-78"/>
              </a:rPr>
              <a:t>جريان توالي فرایند ها(</a:t>
            </a:r>
            <a:r>
              <a:rPr lang="en-US" b="1" dirty="0">
                <a:cs typeface="2  Davat" panose="00000400000000000000" pitchFamily="2" charset="-78"/>
              </a:rPr>
              <a:t>Sequence flow</a:t>
            </a:r>
            <a:r>
              <a:rPr lang="ar-SA" b="1" dirty="0">
                <a:cs typeface="2  Davat" panose="00000400000000000000" pitchFamily="2" charset="-78"/>
              </a:rPr>
              <a:t>): جهت نمايش ترتيب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 و توالي انجام فعاليت ها در يک فرآيند بکار مي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رود</a:t>
            </a:r>
            <a:r>
              <a:rPr lang="en-US" b="1" dirty="0">
                <a:cs typeface="2  Davat" panose="00000400000000000000" pitchFamily="2" charset="-78"/>
              </a:rPr>
              <a:t>.</a:t>
            </a:r>
          </a:p>
          <a:p>
            <a:pPr lvl="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جريان پيغام (</a:t>
            </a:r>
            <a:r>
              <a:rPr lang="en-US" b="1" dirty="0">
                <a:cs typeface="2  Davat" panose="00000400000000000000" pitchFamily="2" charset="-78"/>
              </a:rPr>
              <a:t>Message flow</a:t>
            </a:r>
            <a:r>
              <a:rPr lang="ar-SA" b="1" dirty="0">
                <a:cs typeface="2  Davat" panose="00000400000000000000" pitchFamily="2" charset="-78"/>
              </a:rPr>
              <a:t>): براي نمايش جريان پيغام ها بين دو شريک فرآيند به کار مي رود.</a:t>
            </a:r>
            <a:endParaRPr lang="en-US" b="1" dirty="0">
              <a:cs typeface="2  Davat" panose="00000400000000000000" pitchFamily="2" charset="-78"/>
            </a:endParaRPr>
          </a:p>
          <a:p>
            <a:pPr lvl="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ar-SA" b="1" dirty="0">
                <a:cs typeface="2  Davat" panose="00000400000000000000" pitchFamily="2" charset="-78"/>
              </a:rPr>
              <a:t>رابطه همکاری (</a:t>
            </a:r>
            <a:r>
              <a:rPr lang="en-US" b="1" dirty="0">
                <a:cs typeface="2  Davat" panose="00000400000000000000" pitchFamily="2" charset="-78"/>
              </a:rPr>
              <a:t>Association</a:t>
            </a:r>
            <a:r>
              <a:rPr lang="ar-SA" b="1" dirty="0">
                <a:cs typeface="2  Davat" panose="00000400000000000000" pitchFamily="2" charset="-78"/>
              </a:rPr>
              <a:t>)</a:t>
            </a:r>
            <a:r>
              <a:rPr lang="fa-IR" b="1" dirty="0">
                <a:cs typeface="2  Davat" panose="00000400000000000000" pitchFamily="2" charset="-78"/>
              </a:rPr>
              <a:t>: جهت افزودن توضیحات به دیاگرام استفاده می شود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Content Placeholder 6" descr="C:\Users\sobhanrayaneh\Desktop\dWD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4" y="2900856"/>
            <a:ext cx="2528599" cy="3171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73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2" y="1924049"/>
            <a:ext cx="6023618" cy="466194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a-IR" sz="3000" dirty="0">
                <a:cs typeface="B Arash" panose="00000400000000000000" pitchFamily="2" charset="-78"/>
              </a:rPr>
              <a:t>مزایای فرایند نویسی</a:t>
            </a:r>
          </a:p>
          <a:p>
            <a:pPr marL="288925" indent="-288925" algn="justLow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امكان نظارت بر انجام فعالیت ها </a:t>
            </a:r>
            <a:endParaRPr lang="fa-IR" b="1" dirty="0">
              <a:cs typeface="2  Davat" panose="00000400000000000000" pitchFamily="2" charset="-78"/>
            </a:endParaRPr>
          </a:p>
          <a:p>
            <a:pPr marL="288925" indent="-288925" algn="justLow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کاهش زمان انجام فرایند</a:t>
            </a:r>
            <a:endParaRPr lang="fa-IR" b="1" dirty="0">
              <a:cs typeface="2  Davat" panose="00000400000000000000" pitchFamily="2" charset="-78"/>
            </a:endParaRPr>
          </a:p>
          <a:p>
            <a:pPr marL="288925" indent="-288925" algn="justLow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کاهش هزینه و قیمت تمام شده محصول</a:t>
            </a:r>
            <a:endParaRPr lang="fa-IR" b="1" dirty="0">
              <a:cs typeface="2  Davat" panose="00000400000000000000" pitchFamily="2" charset="-78"/>
            </a:endParaRPr>
          </a:p>
          <a:p>
            <a:pPr marL="288925" lvl="0" indent="-288925" algn="justLow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رشد و رضایت مشتری</a:t>
            </a:r>
            <a:endParaRPr lang="en-US" b="1" dirty="0">
              <a:cs typeface="2  Davat" panose="00000400000000000000" pitchFamily="2" charset="-78"/>
            </a:endParaRPr>
          </a:p>
          <a:p>
            <a:pPr marL="288925" lvl="0" indent="-288925" algn="justLow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افزایش بهره وری و رضات کارکنان</a:t>
            </a:r>
            <a:endParaRPr lang="en-US" b="1" dirty="0">
              <a:cs typeface="2  Davat" panose="00000400000000000000" pitchFamily="2" charset="-78"/>
            </a:endParaRPr>
          </a:p>
          <a:p>
            <a:pPr marL="288925" indent="-288925" algn="justLow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افزایش بهره وری</a:t>
            </a:r>
            <a:endParaRPr lang="fa-IR" b="1" dirty="0">
              <a:cs typeface="2  Davat" panose="00000400000000000000" pitchFamily="2" charset="-78"/>
            </a:endParaRPr>
          </a:p>
          <a:p>
            <a:pPr marL="288925" indent="-288925" algn="justLow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b="1" dirty="0">
                <a:cs typeface="2  Davat" panose="00000400000000000000" pitchFamily="2" charset="-78"/>
              </a:rPr>
              <a:t>امكان تحلیل و بهبود فرآیند</a:t>
            </a:r>
            <a:endParaRPr lang="fa-IR" b="1" dirty="0">
              <a:cs typeface="2  Davat" panose="00000400000000000000" pitchFamily="2" charset="-78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538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17021" y="1924050"/>
            <a:ext cx="5789229" cy="44005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a-IR" sz="2800" dirty="0">
                <a:cs typeface="B Arash" panose="00000400000000000000" pitchFamily="2" charset="-78"/>
              </a:rPr>
              <a:t>تفاوت فرایند و وظیفه؟</a:t>
            </a:r>
            <a:endParaRPr lang="en-US" sz="2800" dirty="0">
              <a:cs typeface="B Arash" panose="00000400000000000000" pitchFamily="2" charset="-78"/>
            </a:endParaRPr>
          </a:p>
          <a:p>
            <a:pPr marL="288925" lvl="0" indent="-288925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وظیفه یک فعالیت غیر قابل تجزیه است</a:t>
            </a:r>
            <a:endParaRPr lang="en-US" b="1" dirty="0">
              <a:cs typeface="2  Davat" panose="00000400000000000000" pitchFamily="2" charset="-78"/>
            </a:endParaRPr>
          </a:p>
          <a:p>
            <a:pPr marL="288925" lvl="0" indent="-288925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وظیفه کوچک ترین واحد کار است که قابل شکستن نباشد</a:t>
            </a:r>
            <a:endParaRPr lang="en-US" b="1" dirty="0">
              <a:cs typeface="2  Davat" panose="00000400000000000000" pitchFamily="2" charset="-78"/>
            </a:endParaRPr>
          </a:p>
          <a:p>
            <a:pPr marL="288925" lvl="0" indent="-288925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به تنهایی ارزشی برای مشتری به وجود نمی آورد و تنها زمانی که با سایر وظیفه ها و به صورت به هم پیوسته باشند ارزش به وجود می آید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4" y="2869324"/>
            <a:ext cx="5481315" cy="3455276"/>
          </a:xfrm>
        </p:spPr>
      </p:pic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695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1" y="1924050"/>
            <a:ext cx="6366759" cy="440055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a-IR" sz="2800" dirty="0">
                <a:cs typeface="B Arash" panose="00000400000000000000" pitchFamily="2" charset="-78"/>
              </a:rPr>
              <a:t>انواع فرایندها</a:t>
            </a:r>
            <a:endParaRPr lang="en-US" sz="2800" dirty="0">
              <a:cs typeface="B Arash" panose="00000400000000000000" pitchFamily="2" charset="-78"/>
            </a:endParaRPr>
          </a:p>
          <a:p>
            <a:pPr marL="236538" indent="-236538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فرایندهای اصلی: فرایندهایی هستند که کار(وظایف) اصلی واحد یا سیستم را انجام می دهند. در واقع دلیل ایجاد ما رو بیان می کنند</a:t>
            </a:r>
          </a:p>
          <a:p>
            <a:pPr marL="236538" indent="-236538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فرایندهای پشتیبان: این نوع فرایندها به صورت مستقیم ارزش ساز نیستند، اما برای پشتیبانی فرایندهای اصلی مورد نیاز هستند.</a:t>
            </a:r>
          </a:p>
          <a:p>
            <a:pPr marL="236538" indent="-236538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فرایندهای مدیریتی: این نوع فرایندها با هدف بالا بردن سطح کارایی زنجیره ارزش با فرایندهای اصلی و پشتیبانی آن انجام می شوند</a:t>
            </a:r>
            <a:r>
              <a:rPr lang="en-US" b="1" dirty="0">
                <a:cs typeface="2  Davat" panose="00000400000000000000" pitchFamily="2" charset="-78"/>
              </a:rPr>
              <a:t>.</a:t>
            </a:r>
            <a:endParaRPr lang="fa-IR" b="1" dirty="0">
              <a:cs typeface="2  Davat" panose="00000400000000000000" pitchFamily="2" charset="-78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Content Placeholder 6" descr="D:\Profiles\m.roshani\Desktop\Capture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7" y="2900855"/>
            <a:ext cx="4012324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12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9491" y="1924050"/>
            <a:ext cx="6366759" cy="4400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800" dirty="0">
                <a:cs typeface="B Arash" panose="00000400000000000000" pitchFamily="2" charset="-78"/>
              </a:rPr>
              <a:t>مراحل مدیریت فرایند ها در یک سیستم:</a:t>
            </a:r>
            <a:endParaRPr lang="en-US" sz="2800" dirty="0">
              <a:cs typeface="B Arash" panose="00000400000000000000" pitchFamily="2" charset="-78"/>
            </a:endParaRPr>
          </a:p>
          <a:p>
            <a:pPr lvl="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 طراحی و مدل سازی فرایندها</a:t>
            </a:r>
            <a:endParaRPr lang="en-US" b="1" dirty="0">
              <a:cs typeface="2  Davat" panose="00000400000000000000" pitchFamily="2" charset="-78"/>
            </a:endParaRPr>
          </a:p>
          <a:p>
            <a:pPr lvl="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 اجرا</a:t>
            </a:r>
            <a:endParaRPr lang="en-US" b="1" dirty="0">
              <a:cs typeface="2  Davat" panose="00000400000000000000" pitchFamily="2" charset="-78"/>
            </a:endParaRPr>
          </a:p>
          <a:p>
            <a:pPr lvl="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 کنترل</a:t>
            </a:r>
            <a:endParaRPr lang="en-US" b="1" dirty="0">
              <a:cs typeface="2  Davat" panose="00000400000000000000" pitchFamily="2" charset="-78"/>
            </a:endParaRPr>
          </a:p>
          <a:p>
            <a:pPr lvl="0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 اصلاح و بهبود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1" y="3058510"/>
            <a:ext cx="5028204" cy="241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392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62097" y="2224876"/>
            <a:ext cx="7744153" cy="44079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Clr>
                <a:srgbClr val="FF0000"/>
              </a:buClr>
              <a:buNone/>
            </a:pPr>
            <a:endParaRPr lang="fa-IR" sz="1200" b="1" dirty="0">
              <a:cs typeface="2  Davat" panose="00000400000000000000" pitchFamily="2" charset="-78"/>
            </a:endParaRPr>
          </a:p>
          <a:p>
            <a:pPr marL="0" indent="0" algn="ctr">
              <a:lnSpc>
                <a:spcPct val="200000"/>
              </a:lnSpc>
              <a:buClr>
                <a:srgbClr val="FF0000"/>
              </a:buClr>
              <a:buNone/>
            </a:pPr>
            <a:r>
              <a:rPr lang="fa-IR" b="1" dirty="0">
                <a:cs typeface="2  Davat" panose="00000400000000000000" pitchFamily="2" charset="-78"/>
              </a:rPr>
              <a:t>"در بسیاری از سازمان ها مدیریت فرایند در فاز مستندسازی فرایند متوقف می شود یعنی فرایندها را مستندسازی می کنند  و بعد  هم در کمد  در زونکن نگهداری می کنند  و کار مدیریت  فرایند در همین جا متوقف می شود"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490090" y="4209393"/>
            <a:ext cx="3672007" cy="212834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>
                <a:solidFill>
                  <a:schemeClr val="bg1"/>
                </a:solidFill>
                <a:cs typeface="2  Davat" panose="00000400000000000000" pitchFamily="2" charset="-78"/>
              </a:rPr>
              <a:t>نکته</a:t>
            </a:r>
            <a:endParaRPr lang="fa-IR" b="1" dirty="0">
              <a:solidFill>
                <a:schemeClr val="bg1"/>
              </a:solidFill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417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49917" y="1924050"/>
            <a:ext cx="6656333" cy="4400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800" dirty="0">
                <a:cs typeface="B Arash" panose="00000400000000000000" pitchFamily="2" charset="-78"/>
              </a:rPr>
              <a:t>نرم افزارهای فرایند نویسی </a:t>
            </a:r>
            <a:r>
              <a:rPr lang="en-US" sz="2800" dirty="0">
                <a:cs typeface="B Arash" panose="00000400000000000000" pitchFamily="2" charset="-78"/>
              </a:rPr>
              <a:t>Visio</a:t>
            </a:r>
          </a:p>
          <a:p>
            <a:endParaRPr lang="fa-IR" sz="700" dirty="0"/>
          </a:p>
          <a:p>
            <a:pPr marL="284163" indent="-284163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نرم‌افزاری از خانواده </a:t>
            </a:r>
            <a:r>
              <a:rPr lang="fa-IR" b="1" dirty="0">
                <a:cs typeface="2  Davat" panose="00000400000000000000" pitchFamily="2" charset="-78"/>
                <a:hlinkClick r:id="rId2"/>
              </a:rPr>
              <a:t>مایکروسافت آفیس</a:t>
            </a:r>
            <a:r>
              <a:rPr lang="en-US" b="1" dirty="0">
                <a:cs typeface="2  Davat" panose="00000400000000000000" pitchFamily="2" charset="-78"/>
              </a:rPr>
              <a:t> </a:t>
            </a:r>
            <a:r>
              <a:rPr lang="fa-IR" b="1" dirty="0">
                <a:cs typeface="2  Davat" panose="00000400000000000000" pitchFamily="2" charset="-78"/>
              </a:rPr>
              <a:t>است که برای طراحی نمودارها و شکل‌ها ساخته شده است</a:t>
            </a:r>
            <a:endParaRPr lang="en-US" b="1" dirty="0">
              <a:cs typeface="2  Davat" panose="00000400000000000000" pitchFamily="2" charset="-78"/>
            </a:endParaRPr>
          </a:p>
          <a:p>
            <a:pPr marL="284163" indent="-284163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مایکروسافت در سال ۲۰۰۰ برنامه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en-US" dirty="0">
                <a:cs typeface="2  Davat" panose="00000400000000000000" pitchFamily="2" charset="-78"/>
              </a:rPr>
              <a:t>Visio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fa-IR" b="1" dirty="0">
                <a:cs typeface="2  Davat" panose="00000400000000000000" pitchFamily="2" charset="-78"/>
              </a:rPr>
              <a:t>را از شرکتی به همین نام خریداری کرد</a:t>
            </a:r>
            <a:endParaRPr lang="en-US" b="1" dirty="0">
              <a:cs typeface="2  Davat" panose="00000400000000000000" pitchFamily="2" charset="-78"/>
            </a:endParaRPr>
          </a:p>
          <a:p>
            <a:pPr marL="284163" indent="-284163" algn="justLow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cs typeface="2  Davat" panose="00000400000000000000" pitchFamily="2" charset="-78"/>
              </a:rPr>
              <a:t> اولین نسخه ویزیو با نام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en-US" dirty="0">
                <a:cs typeface="2  Davat" panose="00000400000000000000" pitchFamily="2" charset="-78"/>
              </a:rPr>
              <a:t>Visio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en-US" dirty="0">
                <a:cs typeface="2  Davat" panose="00000400000000000000" pitchFamily="2" charset="-78"/>
              </a:rPr>
              <a:t>v1.0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fa-IR" b="1" dirty="0">
                <a:cs typeface="2  Davat" panose="00000400000000000000" pitchFamily="2" charset="-78"/>
              </a:rPr>
              <a:t>منتشر شده و آخرین نسخه آن نیز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en-US" dirty="0">
                <a:cs typeface="2  Davat" panose="00000400000000000000" pitchFamily="2" charset="-78"/>
              </a:rPr>
              <a:t>Visio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fa-IR" b="1" dirty="0">
                <a:cs typeface="2  Davat" panose="00000400000000000000" pitchFamily="2" charset="-78"/>
              </a:rPr>
              <a:t> </a:t>
            </a:r>
            <a:r>
              <a:rPr lang="en-US" dirty="0">
                <a:cs typeface="2  Davat" panose="00000400000000000000" pitchFamily="2" charset="-78"/>
              </a:rPr>
              <a:t>2019</a:t>
            </a:r>
            <a:r>
              <a:rPr lang="en-US" b="1" dirty="0">
                <a:cs typeface="2  Davat" panose="00000400000000000000" pitchFamily="2" charset="-78"/>
              </a:rPr>
              <a:t> </a:t>
            </a:r>
            <a:r>
              <a:rPr lang="fa-IR" b="1" dirty="0">
                <a:cs typeface="2  Davat" panose="00000400000000000000" pitchFamily="2" charset="-78"/>
              </a:rPr>
              <a:t> است.</a:t>
            </a:r>
            <a:endParaRPr lang="en-US" b="1" dirty="0">
              <a:cs typeface="2  Davat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13" name="Horizontal Scroll 12"/>
          <p:cNvSpPr/>
          <p:nvPr/>
        </p:nvSpPr>
        <p:spPr>
          <a:xfrm>
            <a:off x="3308223" y="484632"/>
            <a:ext cx="6648450" cy="143941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BPMN</a:t>
            </a:r>
            <a:endParaRPr lang="fa-IR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1026" name="Picture 2" descr="Download Microsoft Visio Professional 20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8" y="3292032"/>
            <a:ext cx="3032568" cy="30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54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501</TotalTime>
  <Words>1153</Words>
  <Application>Microsoft Office PowerPoint</Application>
  <PresentationFormat>Widescreen</PresentationFormat>
  <Paragraphs>129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Rockwell</vt:lpstr>
      <vt:lpstr>Rockwell Condensed</vt:lpstr>
      <vt:lpstr>Wingdings</vt:lpstr>
      <vt:lpstr>Wood Type</vt:lpstr>
      <vt:lpstr>فرایند نویسی با فرمت   BPMN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sobhanrayaneh</dc:creator>
  <cp:lastModifiedBy>Bazyar, </cp:lastModifiedBy>
  <cp:revision>79</cp:revision>
  <cp:lastPrinted>2022-08-29T04:36:39Z</cp:lastPrinted>
  <dcterms:created xsi:type="dcterms:W3CDTF">2021-07-29T14:00:41Z</dcterms:created>
  <dcterms:modified xsi:type="dcterms:W3CDTF">2022-12-17T09:48:39Z</dcterms:modified>
</cp:coreProperties>
</file>