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5"/>
  </p:handoutMasterIdLst>
  <p:sldIdLst>
    <p:sldId id="275" r:id="rId2"/>
    <p:sldId id="256" r:id="rId3"/>
    <p:sldId id="307" r:id="rId4"/>
    <p:sldId id="323" r:id="rId5"/>
    <p:sldId id="322" r:id="rId6"/>
    <p:sldId id="261" r:id="rId7"/>
    <p:sldId id="257" r:id="rId8"/>
    <p:sldId id="258" r:id="rId9"/>
    <p:sldId id="259" r:id="rId10"/>
    <p:sldId id="260" r:id="rId11"/>
    <p:sldId id="262" r:id="rId12"/>
    <p:sldId id="263" r:id="rId13"/>
    <p:sldId id="265" r:id="rId14"/>
    <p:sldId id="266" r:id="rId15"/>
    <p:sldId id="267" r:id="rId16"/>
    <p:sldId id="271" r:id="rId17"/>
    <p:sldId id="268" r:id="rId18"/>
    <p:sldId id="269" r:id="rId19"/>
    <p:sldId id="324" r:id="rId20"/>
    <p:sldId id="325" r:id="rId21"/>
    <p:sldId id="284" r:id="rId22"/>
    <p:sldId id="285" r:id="rId23"/>
    <p:sldId id="287" r:id="rId24"/>
    <p:sldId id="288" r:id="rId25"/>
    <p:sldId id="289" r:id="rId26"/>
    <p:sldId id="290" r:id="rId27"/>
    <p:sldId id="270" r:id="rId28"/>
    <p:sldId id="291" r:id="rId29"/>
    <p:sldId id="292" r:id="rId30"/>
    <p:sldId id="277" r:id="rId31"/>
    <p:sldId id="317" r:id="rId32"/>
    <p:sldId id="318" r:id="rId33"/>
    <p:sldId id="319" r:id="rId34"/>
    <p:sldId id="320" r:id="rId35"/>
    <p:sldId id="321" r:id="rId36"/>
    <p:sldId id="273" r:id="rId37"/>
    <p:sldId id="281" r:id="rId38"/>
    <p:sldId id="276" r:id="rId39"/>
    <p:sldId id="278" r:id="rId40"/>
    <p:sldId id="279" r:id="rId41"/>
    <p:sldId id="293" r:id="rId42"/>
    <p:sldId id="326" r:id="rId43"/>
    <p:sldId id="327" r:id="rId44"/>
    <p:sldId id="331" r:id="rId45"/>
    <p:sldId id="332" r:id="rId46"/>
    <p:sldId id="333" r:id="rId47"/>
    <p:sldId id="334" r:id="rId48"/>
    <p:sldId id="335" r:id="rId49"/>
    <p:sldId id="313" r:id="rId50"/>
    <p:sldId id="314" r:id="rId51"/>
    <p:sldId id="315" r:id="rId52"/>
    <p:sldId id="316" r:id="rId53"/>
    <p:sldId id="274" r:id="rId54"/>
  </p:sldIdLst>
  <p:sldSz cx="12192000" cy="6858000"/>
  <p:notesSz cx="6797675" cy="9928225"/>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3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l">
              <a:defRPr sz="1200"/>
            </a:lvl1pPr>
          </a:lstStyle>
          <a:p>
            <a:fld id="{7B4FEAE2-44AE-408E-9371-0C3BF4B2DE36}" type="datetimeFigureOut">
              <a:rPr lang="fa-IR" smtClean="0"/>
              <a:t>1/20/1447</a:t>
            </a:fld>
            <a:endParaRPr lang="fa-IR"/>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r">
              <a:defRPr sz="1200"/>
            </a:lvl1pPr>
          </a:lstStyle>
          <a:p>
            <a:endParaRPr lang="fa-IR"/>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l">
              <a:defRPr sz="1200"/>
            </a:lvl1pPr>
          </a:lstStyle>
          <a:p>
            <a:fld id="{137B4CFA-2972-4AAF-9093-8A2AB8DF96A3}" type="slidenum">
              <a:rPr lang="fa-IR" smtClean="0"/>
              <a:t>‹#›</a:t>
            </a:fld>
            <a:endParaRPr lang="fa-IR"/>
          </a:p>
        </p:txBody>
      </p:sp>
    </p:spTree>
    <p:extLst>
      <p:ext uri="{BB962C8B-B14F-4D97-AF65-F5344CB8AC3E}">
        <p14:creationId xmlns:p14="http://schemas.microsoft.com/office/powerpoint/2010/main" val="316649555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74A5232-A12C-4E81-84A8-A746A39C6916}" type="datetimeFigureOut">
              <a:rPr lang="fa-IR" smtClean="0"/>
              <a:t>1/20/1447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218515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74A5232-A12C-4E81-84A8-A746A39C6916}" type="datetimeFigureOut">
              <a:rPr lang="fa-IR" smtClean="0"/>
              <a:t>1/20/1447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185619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74A5232-A12C-4E81-84A8-A746A39C6916}" type="datetimeFigureOut">
              <a:rPr lang="fa-IR" smtClean="0"/>
              <a:t>1/20/1447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82630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74A5232-A12C-4E81-84A8-A746A39C6916}" type="datetimeFigureOut">
              <a:rPr lang="fa-IR" smtClean="0"/>
              <a:t>1/20/1447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379666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4A5232-A12C-4E81-84A8-A746A39C6916}" type="datetimeFigureOut">
              <a:rPr lang="fa-IR" smtClean="0"/>
              <a:t>1/20/1447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138825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74A5232-A12C-4E81-84A8-A746A39C6916}" type="datetimeFigureOut">
              <a:rPr lang="fa-IR" smtClean="0"/>
              <a:t>1/20/1447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358493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74A5232-A12C-4E81-84A8-A746A39C6916}" type="datetimeFigureOut">
              <a:rPr lang="fa-IR" smtClean="0"/>
              <a:t>1/20/1447</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2145991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74A5232-A12C-4E81-84A8-A746A39C6916}" type="datetimeFigureOut">
              <a:rPr lang="fa-IR" smtClean="0"/>
              <a:t>1/20/1447</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34660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4A5232-A12C-4E81-84A8-A746A39C6916}" type="datetimeFigureOut">
              <a:rPr lang="fa-IR" smtClean="0"/>
              <a:t>1/20/1447</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69585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4A5232-A12C-4E81-84A8-A746A39C6916}" type="datetimeFigureOut">
              <a:rPr lang="fa-IR" smtClean="0"/>
              <a:t>1/20/1447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414056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4A5232-A12C-4E81-84A8-A746A39C6916}" type="datetimeFigureOut">
              <a:rPr lang="fa-IR" smtClean="0"/>
              <a:t>1/20/1447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F5D9C1E-8A56-4955-876B-090BEEF53FCF}" type="slidenum">
              <a:rPr lang="fa-IR" smtClean="0"/>
              <a:t>‹#›</a:t>
            </a:fld>
            <a:endParaRPr lang="fa-IR"/>
          </a:p>
        </p:txBody>
      </p:sp>
    </p:spTree>
    <p:extLst>
      <p:ext uri="{BB962C8B-B14F-4D97-AF65-F5344CB8AC3E}">
        <p14:creationId xmlns:p14="http://schemas.microsoft.com/office/powerpoint/2010/main" val="118124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4A5232-A12C-4E81-84A8-A746A39C6916}" type="datetimeFigureOut">
              <a:rPr lang="fa-IR" smtClean="0"/>
              <a:t>1/20/1447</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D9C1E-8A56-4955-876B-090BEEF53FCF}" type="slidenum">
              <a:rPr lang="fa-IR" smtClean="0"/>
              <a:t>‹#›</a:t>
            </a:fld>
            <a:endParaRPr lang="fa-IR"/>
          </a:p>
        </p:txBody>
      </p:sp>
    </p:spTree>
    <p:extLst>
      <p:ext uri="{BB962C8B-B14F-4D97-AF65-F5344CB8AC3E}">
        <p14:creationId xmlns:p14="http://schemas.microsoft.com/office/powerpoint/2010/main" val="3685206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720" y="757238"/>
            <a:ext cx="10254560" cy="5457825"/>
          </a:xfrm>
        </p:spPr>
      </p:pic>
    </p:spTree>
    <p:extLst>
      <p:ext uri="{BB962C8B-B14F-4D97-AF65-F5344CB8AC3E}">
        <p14:creationId xmlns:p14="http://schemas.microsoft.com/office/powerpoint/2010/main" val="3252813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7108" y="474785"/>
            <a:ext cx="9249507" cy="5702178"/>
          </a:xfrm>
        </p:spPr>
      </p:pic>
    </p:spTree>
    <p:extLst>
      <p:ext uri="{BB962C8B-B14F-4D97-AF65-F5344CB8AC3E}">
        <p14:creationId xmlns:p14="http://schemas.microsoft.com/office/powerpoint/2010/main" val="2818151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3051" y="685800"/>
            <a:ext cx="9585897" cy="5491163"/>
          </a:xfrm>
        </p:spPr>
      </p:pic>
    </p:spTree>
    <p:extLst>
      <p:ext uri="{BB962C8B-B14F-4D97-AF65-F5344CB8AC3E}">
        <p14:creationId xmlns:p14="http://schemas.microsoft.com/office/powerpoint/2010/main" val="228708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9655" y="738188"/>
            <a:ext cx="9892690" cy="5438775"/>
          </a:xfrm>
        </p:spPr>
      </p:pic>
      <p:pic>
        <p:nvPicPr>
          <p:cNvPr id="5" name="Picture 4"/>
          <p:cNvPicPr>
            <a:picLocks noChangeAspect="1"/>
          </p:cNvPicPr>
          <p:nvPr/>
        </p:nvPicPr>
        <p:blipFill>
          <a:blip r:embed="rId3"/>
          <a:stretch>
            <a:fillRect/>
          </a:stretch>
        </p:blipFill>
        <p:spPr>
          <a:xfrm>
            <a:off x="1270288" y="3202481"/>
            <a:ext cx="1461761" cy="1715207"/>
          </a:xfrm>
          <a:prstGeom prst="rect">
            <a:avLst/>
          </a:prstGeom>
        </p:spPr>
      </p:pic>
    </p:spTree>
    <p:extLst>
      <p:ext uri="{BB962C8B-B14F-4D97-AF65-F5344CB8AC3E}">
        <p14:creationId xmlns:p14="http://schemas.microsoft.com/office/powerpoint/2010/main" val="1421570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3950" y="647700"/>
            <a:ext cx="10039350" cy="5829300"/>
          </a:xfrm>
        </p:spPr>
      </p:pic>
    </p:spTree>
    <p:extLst>
      <p:ext uri="{BB962C8B-B14F-4D97-AF65-F5344CB8AC3E}">
        <p14:creationId xmlns:p14="http://schemas.microsoft.com/office/powerpoint/2010/main" val="536356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7672" y="1081668"/>
            <a:ext cx="8436655" cy="5095295"/>
          </a:xfrm>
        </p:spPr>
      </p:pic>
    </p:spTree>
    <p:extLst>
      <p:ext uri="{BB962C8B-B14F-4D97-AF65-F5344CB8AC3E}">
        <p14:creationId xmlns:p14="http://schemas.microsoft.com/office/powerpoint/2010/main" val="874750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8623" y="841453"/>
            <a:ext cx="9886950" cy="5657850"/>
          </a:xfrm>
        </p:spPr>
      </p:pic>
    </p:spTree>
    <p:extLst>
      <p:ext uri="{BB962C8B-B14F-4D97-AF65-F5344CB8AC3E}">
        <p14:creationId xmlns:p14="http://schemas.microsoft.com/office/powerpoint/2010/main" val="227884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594" y="628650"/>
            <a:ext cx="10254812" cy="5548313"/>
          </a:xfrm>
        </p:spPr>
      </p:pic>
    </p:spTree>
    <p:extLst>
      <p:ext uri="{BB962C8B-B14F-4D97-AF65-F5344CB8AC3E}">
        <p14:creationId xmlns:p14="http://schemas.microsoft.com/office/powerpoint/2010/main" val="3391792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850" y="876300"/>
            <a:ext cx="9525000" cy="5300663"/>
          </a:xfrm>
        </p:spPr>
      </p:pic>
    </p:spTree>
    <p:extLst>
      <p:ext uri="{BB962C8B-B14F-4D97-AF65-F5344CB8AC3E}">
        <p14:creationId xmlns:p14="http://schemas.microsoft.com/office/powerpoint/2010/main" val="4289352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8665" y="723900"/>
            <a:ext cx="9854670" cy="5453063"/>
          </a:xfrm>
        </p:spPr>
      </p:pic>
    </p:spTree>
    <p:extLst>
      <p:ext uri="{BB962C8B-B14F-4D97-AF65-F5344CB8AC3E}">
        <p14:creationId xmlns:p14="http://schemas.microsoft.com/office/powerpoint/2010/main" val="2912377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normAutofit/>
          </a:bodyPr>
          <a:lstStyle/>
          <a:p>
            <a:pPr algn="ctr"/>
            <a:r>
              <a:rPr lang="fa-IR" sz="2800" dirty="0" smtClean="0">
                <a:cs typeface="B Titr" panose="00000700000000000000" pitchFamily="2" charset="-78"/>
              </a:rPr>
              <a:t>نمونه ای از فرایندهای ذکر شده:</a:t>
            </a:r>
            <a:endParaRPr lang="fa-IR" sz="2800" dirty="0">
              <a:cs typeface="B Titr" panose="000007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8300" y="1143000"/>
            <a:ext cx="9144000" cy="5448300"/>
          </a:xfrm>
        </p:spPr>
      </p:pic>
    </p:spTree>
    <p:extLst>
      <p:ext uri="{BB962C8B-B14F-4D97-AF65-F5344CB8AC3E}">
        <p14:creationId xmlns:p14="http://schemas.microsoft.com/office/powerpoint/2010/main" val="72714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524000" y="4158344"/>
            <a:ext cx="9144000" cy="2007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a-IR" dirty="0" smtClean="0"/>
          </a:p>
          <a:p>
            <a:r>
              <a:rPr lang="fa-IR" dirty="0" smtClean="0">
                <a:cs typeface="B Titr" panose="00000700000000000000" pitchFamily="2" charset="-78"/>
              </a:rPr>
              <a:t>مدیریت توسعه سازمان و تحول اداری دانشگاه</a:t>
            </a:r>
          </a:p>
          <a:p>
            <a:endParaRPr lang="fa-IR" dirty="0" smtClean="0"/>
          </a:p>
          <a:p>
            <a:pPr rtl="1"/>
            <a:r>
              <a:rPr lang="fa-IR" sz="2800" b="1" dirty="0" smtClean="0"/>
              <a:t>تیر ماه 1404</a:t>
            </a:r>
          </a:p>
          <a:p>
            <a:pPr rtl="1"/>
            <a:endParaRPr lang="fa-IR" dirty="0" smtClean="0"/>
          </a:p>
          <a:p>
            <a:endParaRPr lang="fa-IR" dirty="0"/>
          </a:p>
        </p:txBody>
      </p:sp>
      <p:sp>
        <p:nvSpPr>
          <p:cNvPr id="3" name="Subtitle 2"/>
          <p:cNvSpPr>
            <a:spLocks noGrp="1"/>
          </p:cNvSpPr>
          <p:nvPr>
            <p:ph type="subTitle" idx="1"/>
          </p:nvPr>
        </p:nvSpPr>
        <p:spPr>
          <a:xfrm>
            <a:off x="1524000" y="740228"/>
            <a:ext cx="9144000" cy="2394857"/>
          </a:xfrm>
        </p:spPr>
        <p:style>
          <a:lnRef idx="0">
            <a:schemeClr val="accent1"/>
          </a:lnRef>
          <a:fillRef idx="3">
            <a:schemeClr val="accent1"/>
          </a:fillRef>
          <a:effectRef idx="3">
            <a:schemeClr val="accent1"/>
          </a:effectRef>
          <a:fontRef idx="minor">
            <a:schemeClr val="lt1"/>
          </a:fontRef>
        </p:style>
        <p:txBody>
          <a:bodyPr>
            <a:normAutofit/>
          </a:bodyPr>
          <a:lstStyle/>
          <a:p>
            <a:endParaRPr lang="fa-IR" dirty="0" smtClean="0"/>
          </a:p>
          <a:p>
            <a:r>
              <a:rPr lang="fa-IR"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B Titr" panose="00000700000000000000" pitchFamily="2" charset="-78"/>
              </a:rPr>
              <a:t>اولین جلسه اصلاح و بهبود فرایندها </a:t>
            </a:r>
          </a:p>
          <a:p>
            <a:r>
              <a:rPr lang="fa-IR" sz="3200" b="1" dirty="0">
                <a:ln w="13462">
                  <a:solidFill>
                    <a:schemeClr val="bg1"/>
                  </a:solidFill>
                  <a:prstDash val="solid"/>
                </a:ln>
                <a:solidFill>
                  <a:schemeClr val="accent5">
                    <a:lumMod val="50000"/>
                  </a:schemeClr>
                </a:solidFill>
                <a:effectLst>
                  <a:outerShdw dist="38100" dir="2700000" algn="bl" rotWithShape="0">
                    <a:schemeClr val="accent5"/>
                  </a:outerShdw>
                </a:effectLst>
                <a:cs typeface="B Titr" panose="00000700000000000000" pitchFamily="2" charset="-78"/>
              </a:rPr>
              <a:t>و </a:t>
            </a:r>
          </a:p>
          <a:p>
            <a:r>
              <a:rPr lang="fa-I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B Titr" panose="00000700000000000000" pitchFamily="2" charset="-78"/>
              </a:rPr>
              <a:t>مدیریت بهره وری</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8114"/>
            <a:ext cx="3412273" cy="3065272"/>
          </a:xfrm>
          <a:prstGeom prst="rect">
            <a:avLst/>
          </a:prstGeom>
        </p:spPr>
      </p:pic>
    </p:spTree>
    <p:extLst>
      <p:ext uri="{BB962C8B-B14F-4D97-AF65-F5344CB8AC3E}">
        <p14:creationId xmlns:p14="http://schemas.microsoft.com/office/powerpoint/2010/main" val="952954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02527"/>
            <a:ext cx="10515600" cy="5474436"/>
          </a:xfrm>
        </p:spPr>
        <p:txBody>
          <a:bodyPr/>
          <a:lstStyle/>
          <a:p>
            <a:endParaRPr lang="fa-IR" dirty="0"/>
          </a:p>
        </p:txBody>
      </p:sp>
      <p:pic>
        <p:nvPicPr>
          <p:cNvPr id="4" name="Picture 3"/>
          <p:cNvPicPr>
            <a:picLocks noChangeAspect="1"/>
          </p:cNvPicPr>
          <p:nvPr/>
        </p:nvPicPr>
        <p:blipFill>
          <a:blip r:embed="rId2"/>
          <a:stretch>
            <a:fillRect/>
          </a:stretch>
        </p:blipFill>
        <p:spPr>
          <a:xfrm>
            <a:off x="1193180" y="1416205"/>
            <a:ext cx="9813074" cy="4360127"/>
          </a:xfrm>
          <a:prstGeom prst="rect">
            <a:avLst/>
          </a:prstGeom>
        </p:spPr>
      </p:pic>
    </p:spTree>
    <p:extLst>
      <p:ext uri="{BB962C8B-B14F-4D97-AF65-F5344CB8AC3E}">
        <p14:creationId xmlns:p14="http://schemas.microsoft.com/office/powerpoint/2010/main" val="3424949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674749"/>
            <a:ext cx="10515600" cy="5392615"/>
          </a:xfrm>
        </p:spPr>
      </p:pic>
    </p:spTree>
    <p:extLst>
      <p:ext uri="{BB962C8B-B14F-4D97-AF65-F5344CB8AC3E}">
        <p14:creationId xmlns:p14="http://schemas.microsoft.com/office/powerpoint/2010/main" val="3263911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4200" y="646113"/>
            <a:ext cx="9863599" cy="5530850"/>
          </a:xfrm>
        </p:spPr>
      </p:pic>
    </p:spTree>
    <p:extLst>
      <p:ext uri="{BB962C8B-B14F-4D97-AF65-F5344CB8AC3E}">
        <p14:creationId xmlns:p14="http://schemas.microsoft.com/office/powerpoint/2010/main" val="205594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9346" y="673100"/>
            <a:ext cx="10333308" cy="5503863"/>
          </a:xfrm>
        </p:spPr>
      </p:pic>
    </p:spTree>
    <p:extLst>
      <p:ext uri="{BB962C8B-B14F-4D97-AF65-F5344CB8AC3E}">
        <p14:creationId xmlns:p14="http://schemas.microsoft.com/office/powerpoint/2010/main" val="178815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5158" y="698500"/>
            <a:ext cx="9821683" cy="5478463"/>
          </a:xfrm>
        </p:spPr>
      </p:pic>
    </p:spTree>
    <p:extLst>
      <p:ext uri="{BB962C8B-B14F-4D97-AF65-F5344CB8AC3E}">
        <p14:creationId xmlns:p14="http://schemas.microsoft.com/office/powerpoint/2010/main" val="343246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744" y="511175"/>
            <a:ext cx="10072512" cy="5665788"/>
          </a:xfrm>
        </p:spPr>
      </p:pic>
    </p:spTree>
    <p:extLst>
      <p:ext uri="{BB962C8B-B14F-4D97-AF65-F5344CB8AC3E}">
        <p14:creationId xmlns:p14="http://schemas.microsoft.com/office/powerpoint/2010/main" val="2553244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2936" y="752475"/>
            <a:ext cx="9946128" cy="5424488"/>
          </a:xfrm>
        </p:spPr>
      </p:pic>
    </p:spTree>
    <p:extLst>
      <p:ext uri="{BB962C8B-B14F-4D97-AF65-F5344CB8AC3E}">
        <p14:creationId xmlns:p14="http://schemas.microsoft.com/office/powerpoint/2010/main" val="506830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2050" y="800100"/>
            <a:ext cx="9448800" cy="5376863"/>
          </a:xfrm>
        </p:spPr>
      </p:pic>
    </p:spTree>
    <p:extLst>
      <p:ext uri="{BB962C8B-B14F-4D97-AF65-F5344CB8AC3E}">
        <p14:creationId xmlns:p14="http://schemas.microsoft.com/office/powerpoint/2010/main" val="3883804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38504"/>
            <a:ext cx="10515600" cy="5638118"/>
          </a:xfrm>
        </p:spPr>
      </p:pic>
    </p:spTree>
    <p:extLst>
      <p:ext uri="{BB962C8B-B14F-4D97-AF65-F5344CB8AC3E}">
        <p14:creationId xmlns:p14="http://schemas.microsoft.com/office/powerpoint/2010/main" val="809786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0887" y="1780935"/>
            <a:ext cx="9850225" cy="3448531"/>
          </a:xfrm>
        </p:spPr>
      </p:pic>
    </p:spTree>
    <p:extLst>
      <p:ext uri="{BB962C8B-B14F-4D97-AF65-F5344CB8AC3E}">
        <p14:creationId xmlns:p14="http://schemas.microsoft.com/office/powerpoint/2010/main" val="3619578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254" y="1075764"/>
            <a:ext cx="9057492" cy="4697787"/>
          </a:xfrm>
        </p:spPr>
      </p:pic>
    </p:spTree>
    <p:extLst>
      <p:ext uri="{BB962C8B-B14F-4D97-AF65-F5344CB8AC3E}">
        <p14:creationId xmlns:p14="http://schemas.microsoft.com/office/powerpoint/2010/main" val="509709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810829294"/>
              </p:ext>
            </p:extLst>
          </p:nvPr>
        </p:nvGraphicFramePr>
        <p:xfrm>
          <a:off x="265768" y="825190"/>
          <a:ext cx="11342032" cy="5243449"/>
        </p:xfrm>
        <a:graphic>
          <a:graphicData uri="http://schemas.openxmlformats.org/drawingml/2006/table">
            <a:tbl>
              <a:tblPr rtl="1"/>
              <a:tblGrid>
                <a:gridCol w="421906">
                  <a:extLst>
                    <a:ext uri="{9D8B030D-6E8A-4147-A177-3AD203B41FA5}">
                      <a16:colId xmlns:a16="http://schemas.microsoft.com/office/drawing/2014/main" val="1387408498"/>
                    </a:ext>
                  </a:extLst>
                </a:gridCol>
                <a:gridCol w="689379">
                  <a:extLst>
                    <a:ext uri="{9D8B030D-6E8A-4147-A177-3AD203B41FA5}">
                      <a16:colId xmlns:a16="http://schemas.microsoft.com/office/drawing/2014/main" val="3590570608"/>
                    </a:ext>
                  </a:extLst>
                </a:gridCol>
                <a:gridCol w="789452">
                  <a:extLst>
                    <a:ext uri="{9D8B030D-6E8A-4147-A177-3AD203B41FA5}">
                      <a16:colId xmlns:a16="http://schemas.microsoft.com/office/drawing/2014/main" val="413520016"/>
                    </a:ext>
                  </a:extLst>
                </a:gridCol>
                <a:gridCol w="800570">
                  <a:extLst>
                    <a:ext uri="{9D8B030D-6E8A-4147-A177-3AD203B41FA5}">
                      <a16:colId xmlns:a16="http://schemas.microsoft.com/office/drawing/2014/main" val="304907865"/>
                    </a:ext>
                  </a:extLst>
                </a:gridCol>
                <a:gridCol w="689379">
                  <a:extLst>
                    <a:ext uri="{9D8B030D-6E8A-4147-A177-3AD203B41FA5}">
                      <a16:colId xmlns:a16="http://schemas.microsoft.com/office/drawing/2014/main" val="436825636"/>
                    </a:ext>
                  </a:extLst>
                </a:gridCol>
                <a:gridCol w="678262">
                  <a:extLst>
                    <a:ext uri="{9D8B030D-6E8A-4147-A177-3AD203B41FA5}">
                      <a16:colId xmlns:a16="http://schemas.microsoft.com/office/drawing/2014/main" val="1911878543"/>
                    </a:ext>
                  </a:extLst>
                </a:gridCol>
                <a:gridCol w="625096">
                  <a:extLst>
                    <a:ext uri="{9D8B030D-6E8A-4147-A177-3AD203B41FA5}">
                      <a16:colId xmlns:a16="http://schemas.microsoft.com/office/drawing/2014/main" val="1505981349"/>
                    </a:ext>
                  </a:extLst>
                </a:gridCol>
                <a:gridCol w="509045">
                  <a:extLst>
                    <a:ext uri="{9D8B030D-6E8A-4147-A177-3AD203B41FA5}">
                      <a16:colId xmlns:a16="http://schemas.microsoft.com/office/drawing/2014/main" val="845008792"/>
                    </a:ext>
                  </a:extLst>
                </a:gridCol>
                <a:gridCol w="494565">
                  <a:extLst>
                    <a:ext uri="{9D8B030D-6E8A-4147-A177-3AD203B41FA5}">
                      <a16:colId xmlns:a16="http://schemas.microsoft.com/office/drawing/2014/main" val="1740011680"/>
                    </a:ext>
                  </a:extLst>
                </a:gridCol>
                <a:gridCol w="528386">
                  <a:extLst>
                    <a:ext uri="{9D8B030D-6E8A-4147-A177-3AD203B41FA5}">
                      <a16:colId xmlns:a16="http://schemas.microsoft.com/office/drawing/2014/main" val="837768759"/>
                    </a:ext>
                  </a:extLst>
                </a:gridCol>
                <a:gridCol w="698248">
                  <a:extLst>
                    <a:ext uri="{9D8B030D-6E8A-4147-A177-3AD203B41FA5}">
                      <a16:colId xmlns:a16="http://schemas.microsoft.com/office/drawing/2014/main" val="508903259"/>
                    </a:ext>
                  </a:extLst>
                </a:gridCol>
                <a:gridCol w="390292">
                  <a:extLst>
                    <a:ext uri="{9D8B030D-6E8A-4147-A177-3AD203B41FA5}">
                      <a16:colId xmlns:a16="http://schemas.microsoft.com/office/drawing/2014/main" val="747072477"/>
                    </a:ext>
                  </a:extLst>
                </a:gridCol>
                <a:gridCol w="367991">
                  <a:extLst>
                    <a:ext uri="{9D8B030D-6E8A-4147-A177-3AD203B41FA5}">
                      <a16:colId xmlns:a16="http://schemas.microsoft.com/office/drawing/2014/main" val="456156235"/>
                    </a:ext>
                  </a:extLst>
                </a:gridCol>
                <a:gridCol w="390292">
                  <a:extLst>
                    <a:ext uri="{9D8B030D-6E8A-4147-A177-3AD203B41FA5}">
                      <a16:colId xmlns:a16="http://schemas.microsoft.com/office/drawing/2014/main" val="831868716"/>
                    </a:ext>
                  </a:extLst>
                </a:gridCol>
                <a:gridCol w="1428120">
                  <a:extLst>
                    <a:ext uri="{9D8B030D-6E8A-4147-A177-3AD203B41FA5}">
                      <a16:colId xmlns:a16="http://schemas.microsoft.com/office/drawing/2014/main" val="1323119815"/>
                    </a:ext>
                  </a:extLst>
                </a:gridCol>
                <a:gridCol w="872456">
                  <a:extLst>
                    <a:ext uri="{9D8B030D-6E8A-4147-A177-3AD203B41FA5}">
                      <a16:colId xmlns:a16="http://schemas.microsoft.com/office/drawing/2014/main" val="4131185078"/>
                    </a:ext>
                  </a:extLst>
                </a:gridCol>
                <a:gridCol w="968593">
                  <a:extLst>
                    <a:ext uri="{9D8B030D-6E8A-4147-A177-3AD203B41FA5}">
                      <a16:colId xmlns:a16="http://schemas.microsoft.com/office/drawing/2014/main" val="3361613409"/>
                    </a:ext>
                  </a:extLst>
                </a:gridCol>
              </a:tblGrid>
              <a:tr h="1139230">
                <a:tc rowSpan="2">
                  <a:txBody>
                    <a:bodyPr/>
                    <a:lstStyle/>
                    <a:p>
                      <a:pPr algn="ctr" rtl="1" fontAlgn="ctr"/>
                      <a:r>
                        <a:rPr lang="fa-IR" sz="1050" b="1" i="0" u="none" strike="noStrike" dirty="0">
                          <a:solidFill>
                            <a:srgbClr val="0D0D0D"/>
                          </a:solidFill>
                          <a:effectLst/>
                          <a:latin typeface="B Nazanin" panose="00000400000000000000" pitchFamily="2" charset="-78"/>
                          <a:cs typeface="B Nazanin" panose="00000400000000000000" pitchFamily="2" charset="-78"/>
                        </a:rPr>
                        <a:t>ردیف</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2">
                  <a:txBody>
                    <a:bodyPr/>
                    <a:lstStyle/>
                    <a:p>
                      <a:pPr algn="ctr" rtl="1" fontAlgn="ctr"/>
                      <a:r>
                        <a:rPr lang="fa-IR" sz="1050" b="1" i="0" u="none" strike="noStrike" dirty="0">
                          <a:solidFill>
                            <a:srgbClr val="0D0D0D"/>
                          </a:solidFill>
                          <a:effectLst/>
                          <a:latin typeface="B Nazanin" panose="00000400000000000000" pitchFamily="2" charset="-78"/>
                          <a:cs typeface="B Nazanin" panose="00000400000000000000" pitchFamily="2" charset="-78"/>
                        </a:rPr>
                        <a:t>عنوان فرآیندها</a:t>
                      </a:r>
                      <a:br>
                        <a:rPr lang="fa-IR" sz="1050" b="1" i="0" u="none" strike="noStrike" dirty="0">
                          <a:solidFill>
                            <a:srgbClr val="0D0D0D"/>
                          </a:solidFill>
                          <a:effectLst/>
                          <a:latin typeface="B Nazanin" panose="00000400000000000000" pitchFamily="2" charset="-78"/>
                          <a:cs typeface="B Nazanin" panose="00000400000000000000" pitchFamily="2" charset="-78"/>
                        </a:rPr>
                      </a:br>
                      <a:r>
                        <a:rPr lang="fa-IR" sz="1050" b="1" i="0" u="none" strike="noStrike" dirty="0">
                          <a:solidFill>
                            <a:srgbClr val="0D0D0D"/>
                          </a:solidFill>
                          <a:effectLst/>
                          <a:latin typeface="B Nazanin" panose="00000400000000000000" pitchFamily="2" charset="-78"/>
                          <a:cs typeface="B Nazanin" panose="00000400000000000000" pitchFamily="2" charset="-78"/>
                        </a:rPr>
                        <a:t>(عناوین کلیه فرآیندها)</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2">
                  <a:txBody>
                    <a:bodyPr/>
                    <a:lstStyle/>
                    <a:p>
                      <a:pPr algn="ctr" rtl="1" fontAlgn="ctr"/>
                      <a:r>
                        <a:rPr lang="fa-IR" sz="1050" b="1" i="0" u="none" strike="noStrike" dirty="0">
                          <a:solidFill>
                            <a:srgbClr val="0D0D0D"/>
                          </a:solidFill>
                          <a:effectLst/>
                          <a:latin typeface="B Nazanin" panose="00000400000000000000" pitchFamily="2" charset="-78"/>
                          <a:cs typeface="B Nazanin" panose="00000400000000000000" pitchFamily="2" charset="-78"/>
                        </a:rPr>
                        <a:t>خدمت تولید شده</a:t>
                      </a:r>
                      <a:br>
                        <a:rPr lang="fa-IR" sz="1050" b="1" i="0" u="none" strike="noStrike" dirty="0">
                          <a:solidFill>
                            <a:srgbClr val="0D0D0D"/>
                          </a:solidFill>
                          <a:effectLst/>
                          <a:latin typeface="B Nazanin" panose="00000400000000000000" pitchFamily="2" charset="-78"/>
                          <a:cs typeface="B Nazanin" panose="00000400000000000000" pitchFamily="2" charset="-78"/>
                        </a:rPr>
                      </a:br>
                      <a:r>
                        <a:rPr lang="fa-IR" sz="1050" b="1" i="0" u="none" strike="noStrike" dirty="0">
                          <a:solidFill>
                            <a:srgbClr val="0D0D0D"/>
                          </a:solidFill>
                          <a:effectLst/>
                          <a:latin typeface="B Nazanin" panose="00000400000000000000" pitchFamily="2" charset="-78"/>
                          <a:cs typeface="B Nazanin" panose="00000400000000000000" pitchFamily="2" charset="-78"/>
                        </a:rPr>
                        <a:t>(خروجی </a:t>
                      </a:r>
                      <a:r>
                        <a:rPr lang="fa-IR" sz="1050" b="1" i="0" u="none" strike="noStrike" dirty="0" smtClean="0">
                          <a:solidFill>
                            <a:srgbClr val="0D0D0D"/>
                          </a:solidFill>
                          <a:effectLst/>
                          <a:latin typeface="B Nazanin" panose="00000400000000000000" pitchFamily="2" charset="-78"/>
                          <a:cs typeface="B Nazanin" panose="00000400000000000000" pitchFamily="2" charset="-78"/>
                        </a:rPr>
                        <a:t>کلان)</a:t>
                      </a:r>
                      <a:endParaRPr lang="en-US" sz="1050" b="1" i="0" u="none" strike="noStrike" dirty="0">
                        <a:solidFill>
                          <a:srgbClr val="0D0D0D"/>
                        </a:solidFill>
                        <a:effectLst/>
                        <a:latin typeface="B Nazanin" panose="00000400000000000000" pitchFamily="2" charset="-78"/>
                        <a:cs typeface="B Nazanin" panose="00000400000000000000" pitchFamily="2" charset="-78"/>
                      </a:endParaRP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4">
                  <a:txBody>
                    <a:bodyPr/>
                    <a:lstStyle/>
                    <a:p>
                      <a:pPr algn="ctr" rtl="1" fontAlgn="ctr"/>
                      <a:r>
                        <a:rPr lang="fa-IR" sz="1000" b="1" i="0" u="none" strike="noStrike" dirty="0">
                          <a:solidFill>
                            <a:srgbClr val="0D0D0D"/>
                          </a:solidFill>
                          <a:effectLst/>
                          <a:latin typeface="B Nazanin" panose="00000400000000000000" pitchFamily="2" charset="-78"/>
                          <a:cs typeface="B Nazanin" panose="00000400000000000000" pitchFamily="2" charset="-78"/>
                        </a:rPr>
                        <a:t>نوع تعامل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gridSpan="2">
                  <a:txBody>
                    <a:bodyPr/>
                    <a:lstStyle/>
                    <a:p>
                      <a:pPr algn="ctr" rtl="1" fontAlgn="ctr"/>
                      <a:r>
                        <a:rPr lang="fa-IR" sz="1000" b="1" i="0" u="none" strike="noStrike" dirty="0">
                          <a:solidFill>
                            <a:srgbClr val="0D0D0D"/>
                          </a:solidFill>
                          <a:effectLst/>
                          <a:latin typeface="B Nazanin" panose="00000400000000000000" pitchFamily="2" charset="-78"/>
                          <a:cs typeface="B Nazanin" panose="00000400000000000000" pitchFamily="2" charset="-78"/>
                        </a:rPr>
                        <a:t>شناسنامه فرآیند/شناسنامه خدمت (آیا مستندات این عنوان قبلا در واحد احصاء گردیده است؟)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pPr rtl="1"/>
                      <a:endParaRPr lang="fa-IR"/>
                    </a:p>
                  </a:txBody>
                  <a:tcPr/>
                </a:tc>
                <a:tc rowSpan="2">
                  <a:txBody>
                    <a:bodyPr/>
                    <a:lstStyle/>
                    <a:p>
                      <a:pPr algn="ctr" rtl="1" fontAlgn="ctr"/>
                      <a:r>
                        <a:rPr lang="fa-IR" sz="1050" b="1" i="0" u="none" strike="noStrike" dirty="0">
                          <a:solidFill>
                            <a:srgbClr val="0D0D0D"/>
                          </a:solidFill>
                          <a:effectLst/>
                          <a:latin typeface="B Nazanin" panose="00000400000000000000" pitchFamily="2" charset="-78"/>
                          <a:cs typeface="B Nazanin" panose="00000400000000000000" pitchFamily="2" charset="-78"/>
                        </a:rPr>
                        <a:t>معاونت</a:t>
                      </a:r>
                      <a:r>
                        <a:rPr lang="fa-IR" sz="1050" b="1" i="0" u="none" strike="noStrike" dirty="0" smtClean="0">
                          <a:solidFill>
                            <a:srgbClr val="0D0D0D"/>
                          </a:solidFill>
                          <a:effectLst/>
                          <a:latin typeface="B Nazanin" panose="00000400000000000000" pitchFamily="2" charset="-78"/>
                          <a:cs typeface="B Nazanin" panose="00000400000000000000" pitchFamily="2" charset="-78"/>
                        </a:rPr>
                        <a:t>/</a:t>
                      </a:r>
                    </a:p>
                    <a:p>
                      <a:pPr algn="ctr" rtl="1" fontAlgn="ctr"/>
                      <a:r>
                        <a:rPr lang="fa-IR" sz="1050" b="1" i="0" u="none" strike="noStrike" dirty="0" smtClean="0">
                          <a:solidFill>
                            <a:srgbClr val="0D0D0D"/>
                          </a:solidFill>
                          <a:effectLst/>
                          <a:latin typeface="B Nazanin" panose="00000400000000000000" pitchFamily="2" charset="-78"/>
                          <a:cs typeface="B Nazanin" panose="00000400000000000000" pitchFamily="2" charset="-78"/>
                        </a:rPr>
                        <a:t>مدیریت</a:t>
                      </a:r>
                      <a:endParaRPr lang="fa-IR" sz="1000" b="1" i="0" u="none" strike="noStrike" dirty="0">
                        <a:solidFill>
                          <a:srgbClr val="0D0D0D"/>
                        </a:solidFill>
                        <a:effectLst/>
                        <a:latin typeface="B Nazanin" panose="00000400000000000000" pitchFamily="2" charset="-78"/>
                        <a:cs typeface="B Nazanin" panose="00000400000000000000" pitchFamily="2" charset="-78"/>
                      </a:endParaRP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rowSpan="2">
                  <a:txBody>
                    <a:bodyPr/>
                    <a:lstStyle/>
                    <a:p>
                      <a:pPr algn="ctr" rtl="1" fontAlgn="ctr"/>
                      <a:r>
                        <a:rPr lang="fa-IR" sz="1000" b="1" i="0" u="none" strike="noStrike" dirty="0">
                          <a:solidFill>
                            <a:srgbClr val="0D0D0D"/>
                          </a:solidFill>
                          <a:effectLst/>
                          <a:latin typeface="B Nazanin" panose="00000400000000000000" pitchFamily="2" charset="-78"/>
                          <a:cs typeface="B Nazanin" panose="00000400000000000000" pitchFamily="2" charset="-78"/>
                        </a:rPr>
                        <a:t>واحد </a:t>
                      </a:r>
                      <a:r>
                        <a:rPr lang="fa-IR" sz="1000" b="1" i="0" u="none" strike="noStrike" dirty="0" smtClean="0">
                          <a:solidFill>
                            <a:srgbClr val="0D0D0D"/>
                          </a:solidFill>
                          <a:effectLst/>
                          <a:latin typeface="B Nazanin" panose="00000400000000000000" pitchFamily="2" charset="-78"/>
                          <a:cs typeface="B Nazanin" panose="00000400000000000000" pitchFamily="2" charset="-78"/>
                        </a:rPr>
                        <a:t>متولی</a:t>
                      </a:r>
                    </a:p>
                    <a:p>
                      <a:pPr algn="ctr" rtl="1" fontAlgn="ctr"/>
                      <a:r>
                        <a:rPr lang="fa-IR" sz="1000" b="1" i="0" u="none" strike="noStrike" dirty="0" smtClean="0">
                          <a:solidFill>
                            <a:srgbClr val="0D0D0D"/>
                          </a:solidFill>
                          <a:effectLst/>
                          <a:latin typeface="B Nazanin" panose="00000400000000000000" pitchFamily="2" charset="-78"/>
                          <a:cs typeface="B Nazanin" panose="00000400000000000000" pitchFamily="2" charset="-78"/>
                        </a:rPr>
                        <a:t>(</a:t>
                      </a:r>
                      <a:r>
                        <a:rPr lang="fa-IR" sz="1000" b="1" i="0" u="none" strike="noStrike" dirty="0" smtClean="0">
                          <a:solidFill>
                            <a:srgbClr val="0D0D0D"/>
                          </a:solidFill>
                          <a:effectLst/>
                          <a:latin typeface="B Nazanin" panose="00000400000000000000" pitchFamily="2" charset="-78"/>
                          <a:cs typeface="B Nazanin" panose="00000400000000000000" pitchFamily="2" charset="-78"/>
                        </a:rPr>
                        <a:t>مدیریت </a:t>
                      </a:r>
                      <a:r>
                        <a:rPr lang="fa-IR" sz="1000" b="1" i="0" u="none" strike="noStrike" dirty="0">
                          <a:solidFill>
                            <a:srgbClr val="0D0D0D"/>
                          </a:solidFill>
                          <a:effectLst/>
                          <a:latin typeface="B Nazanin" panose="00000400000000000000" pitchFamily="2" charset="-78"/>
                          <a:cs typeface="B Nazanin" panose="00000400000000000000" pitchFamily="2" charset="-78"/>
                        </a:rPr>
                        <a:t>- اداره -گروه و...)</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3">
                  <a:txBody>
                    <a:bodyPr/>
                    <a:lstStyle/>
                    <a:p>
                      <a:pPr algn="ctr" rtl="1" fontAlgn="ctr"/>
                      <a:r>
                        <a:rPr lang="fa-IR" sz="1000" b="1" i="0" u="none" strike="noStrike" dirty="0">
                          <a:solidFill>
                            <a:srgbClr val="0D0D0D"/>
                          </a:solidFill>
                          <a:effectLst/>
                          <a:latin typeface="B Nazanin" panose="00000400000000000000" pitchFamily="2" charset="-78"/>
                          <a:cs typeface="B Nazanin" panose="00000400000000000000" pitchFamily="2" charset="-78"/>
                        </a:rPr>
                        <a:t>نوع</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pPr rtl="1"/>
                      <a:endParaRPr lang="fa-IR"/>
                    </a:p>
                  </a:txBody>
                  <a:tcPr/>
                </a:tc>
                <a:tc hMerge="1">
                  <a:txBody>
                    <a:bodyPr/>
                    <a:lstStyle/>
                    <a:p>
                      <a:pPr rtl="1"/>
                      <a:endParaRPr lang="fa-IR"/>
                    </a:p>
                  </a:txBody>
                  <a:tcPr/>
                </a:tc>
                <a:tc gridSpan="3">
                  <a:txBody>
                    <a:bodyPr/>
                    <a:lstStyle/>
                    <a:p>
                      <a:pPr algn="ctr" rtl="1" fontAlgn="ctr"/>
                      <a:r>
                        <a:rPr lang="fa-IR" sz="1000" b="1" i="0" u="none" strike="noStrike" dirty="0">
                          <a:solidFill>
                            <a:srgbClr val="0D0D0D"/>
                          </a:solidFill>
                          <a:effectLst/>
                          <a:latin typeface="B Nazanin" panose="00000400000000000000" pitchFamily="2" charset="-78"/>
                          <a:cs typeface="B Nazanin" panose="00000400000000000000" pitchFamily="2" charset="-78"/>
                        </a:rPr>
                        <a:t>جایگاه</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244557611"/>
                  </a:ext>
                </a:extLst>
              </a:tr>
              <a:tr h="1793683">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a:txBody>
                    <a:bodyPr/>
                    <a:lstStyle/>
                    <a:p>
                      <a:pPr algn="ctr" rtl="1" fontAlgn="ctr"/>
                      <a:r>
                        <a:rPr lang="en-US" sz="1000" b="1" i="0" u="none" strike="noStrike" dirty="0">
                          <a:solidFill>
                            <a:srgbClr val="0D0D0D"/>
                          </a:solidFill>
                          <a:effectLst/>
                          <a:latin typeface="B Nazanin" panose="00000400000000000000" pitchFamily="2" charset="-78"/>
                          <a:cs typeface="B Nazanin" panose="00000400000000000000" pitchFamily="2" charset="-78"/>
                        </a:rPr>
                        <a:t>G2C</a:t>
                      </a:r>
                      <a:br>
                        <a:rPr lang="en-US" sz="1000" b="1" i="0" u="none" strike="noStrike" dirty="0">
                          <a:solidFill>
                            <a:srgbClr val="0D0D0D"/>
                          </a:solidFill>
                          <a:effectLst/>
                          <a:latin typeface="B Nazanin" panose="00000400000000000000" pitchFamily="2" charset="-78"/>
                          <a:cs typeface="B Nazanin" panose="00000400000000000000" pitchFamily="2" charset="-78"/>
                        </a:rPr>
                      </a:br>
                      <a:r>
                        <a:rPr lang="fa-IR" sz="1000" b="1" i="0" u="none" strike="noStrike" dirty="0" smtClean="0">
                          <a:solidFill>
                            <a:srgbClr val="0D0D0D"/>
                          </a:solidFill>
                          <a:effectLst/>
                          <a:latin typeface="B Nazanin" panose="00000400000000000000" pitchFamily="2" charset="-78"/>
                          <a:cs typeface="B Nazanin" panose="00000400000000000000" pitchFamily="2" charset="-78"/>
                        </a:rPr>
                        <a:t>(تعاملات </a:t>
                      </a:r>
                      <a:r>
                        <a:rPr lang="fa-IR" sz="1000" b="1" i="0" u="none" strike="noStrike" dirty="0">
                          <a:solidFill>
                            <a:srgbClr val="0D0D0D"/>
                          </a:solidFill>
                          <a:effectLst/>
                          <a:latin typeface="B Nazanin" panose="00000400000000000000" pitchFamily="2" charset="-78"/>
                          <a:cs typeface="B Nazanin" panose="00000400000000000000" pitchFamily="2" charset="-78"/>
                        </a:rPr>
                        <a:t>سازمان های دولتی با مردم)</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en-US" sz="1000" b="1" i="0" u="none" strike="noStrike" dirty="0">
                          <a:solidFill>
                            <a:srgbClr val="0D0D0D"/>
                          </a:solidFill>
                          <a:effectLst/>
                          <a:latin typeface="B Nazanin" panose="00000400000000000000" pitchFamily="2" charset="-78"/>
                          <a:cs typeface="B Nazanin" panose="00000400000000000000" pitchFamily="2" charset="-78"/>
                        </a:rPr>
                        <a:t>G2B</a:t>
                      </a:r>
                      <a:br>
                        <a:rPr lang="en-US" sz="1000" b="1" i="0" u="none" strike="noStrike" dirty="0">
                          <a:solidFill>
                            <a:srgbClr val="0D0D0D"/>
                          </a:solidFill>
                          <a:effectLst/>
                          <a:latin typeface="B Nazanin" panose="00000400000000000000" pitchFamily="2" charset="-78"/>
                          <a:cs typeface="B Nazanin" panose="00000400000000000000" pitchFamily="2" charset="-78"/>
                        </a:rPr>
                      </a:br>
                      <a:r>
                        <a:rPr lang="fa-IR" sz="1000" b="1" i="0" u="none" strike="noStrike" dirty="0" smtClean="0">
                          <a:solidFill>
                            <a:srgbClr val="0D0D0D"/>
                          </a:solidFill>
                          <a:effectLst/>
                          <a:latin typeface="B Nazanin" panose="00000400000000000000" pitchFamily="2" charset="-78"/>
                          <a:cs typeface="B Nazanin" panose="00000400000000000000" pitchFamily="2" charset="-78"/>
                        </a:rPr>
                        <a:t>(تعاملات </a:t>
                      </a:r>
                      <a:r>
                        <a:rPr lang="fa-IR" sz="1000" b="1" i="0" u="none" strike="noStrike" dirty="0">
                          <a:solidFill>
                            <a:srgbClr val="0D0D0D"/>
                          </a:solidFill>
                          <a:effectLst/>
                          <a:latin typeface="B Nazanin" panose="00000400000000000000" pitchFamily="2" charset="-78"/>
                          <a:cs typeface="B Nazanin" panose="00000400000000000000" pitchFamily="2" charset="-78"/>
                        </a:rPr>
                        <a:t>سازمان های دولتی با بخش خصوصی)</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en-US" sz="1000" b="1" i="0" u="none" strike="noStrike" dirty="0" smtClean="0">
                          <a:solidFill>
                            <a:srgbClr val="0D0D0D"/>
                          </a:solidFill>
                          <a:effectLst/>
                          <a:latin typeface="B Nazanin" panose="00000400000000000000" pitchFamily="2" charset="-78"/>
                          <a:cs typeface="B Nazanin" panose="00000400000000000000" pitchFamily="2" charset="-78"/>
                        </a:rPr>
                        <a:t>G2E</a:t>
                      </a:r>
                      <a:br>
                        <a:rPr lang="en-US" sz="1000" b="1" i="0" u="none" strike="noStrike" dirty="0" smtClean="0">
                          <a:solidFill>
                            <a:srgbClr val="0D0D0D"/>
                          </a:solidFill>
                          <a:effectLst/>
                          <a:latin typeface="B Nazanin" panose="00000400000000000000" pitchFamily="2" charset="-78"/>
                          <a:cs typeface="B Nazanin" panose="00000400000000000000" pitchFamily="2" charset="-78"/>
                        </a:rPr>
                      </a:br>
                      <a:r>
                        <a:rPr lang="en-US" sz="1000" b="1" i="0" u="none" strike="noStrike" dirty="0" smtClean="0">
                          <a:solidFill>
                            <a:srgbClr val="0D0D0D"/>
                          </a:solidFill>
                          <a:effectLst/>
                          <a:latin typeface="B Nazanin" panose="00000400000000000000" pitchFamily="2" charset="-78"/>
                          <a:cs typeface="B Nazanin" panose="00000400000000000000" pitchFamily="2" charset="-78"/>
                        </a:rPr>
                        <a:t>) </a:t>
                      </a:r>
                      <a:r>
                        <a:rPr lang="fa-IR" sz="1000" b="1" i="0" u="none" strike="noStrike" dirty="0" smtClean="0">
                          <a:solidFill>
                            <a:srgbClr val="0D0D0D"/>
                          </a:solidFill>
                          <a:effectLst/>
                          <a:latin typeface="B Nazanin" panose="00000400000000000000" pitchFamily="2" charset="-78"/>
                          <a:cs typeface="B Nazanin" panose="00000400000000000000" pitchFamily="2" charset="-78"/>
                        </a:rPr>
                        <a:t>تعاملات </a:t>
                      </a:r>
                      <a:r>
                        <a:rPr lang="fa-IR" sz="1000" b="1" i="0" u="none" strike="noStrike" dirty="0">
                          <a:solidFill>
                            <a:srgbClr val="0D0D0D"/>
                          </a:solidFill>
                          <a:effectLst/>
                          <a:latin typeface="B Nazanin" panose="00000400000000000000" pitchFamily="2" charset="-78"/>
                          <a:cs typeface="B Nazanin" panose="00000400000000000000" pitchFamily="2" charset="-78"/>
                        </a:rPr>
                        <a:t>بین دولت و کارمندانش)</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en-US" sz="1000" b="1" i="0" u="none" strike="noStrike" dirty="0">
                          <a:solidFill>
                            <a:srgbClr val="0D0D0D"/>
                          </a:solidFill>
                          <a:effectLst/>
                          <a:latin typeface="B Nazanin" panose="00000400000000000000" pitchFamily="2" charset="-78"/>
                          <a:cs typeface="B Nazanin" panose="00000400000000000000" pitchFamily="2" charset="-78"/>
                        </a:rPr>
                        <a:t>G2G</a:t>
                      </a:r>
                      <a:br>
                        <a:rPr lang="en-US" sz="1000" b="1" i="0" u="none" strike="noStrike" dirty="0">
                          <a:solidFill>
                            <a:srgbClr val="0D0D0D"/>
                          </a:solidFill>
                          <a:effectLst/>
                          <a:latin typeface="B Nazanin" panose="00000400000000000000" pitchFamily="2" charset="-78"/>
                          <a:cs typeface="B Nazanin" panose="00000400000000000000" pitchFamily="2" charset="-78"/>
                        </a:rPr>
                      </a:br>
                      <a:r>
                        <a:rPr lang="fa-IR" sz="1000" b="1" i="0" u="none" strike="noStrike" dirty="0" smtClean="0">
                          <a:solidFill>
                            <a:srgbClr val="0D0D0D"/>
                          </a:solidFill>
                          <a:effectLst/>
                          <a:latin typeface="B Nazanin" panose="00000400000000000000" pitchFamily="2" charset="-78"/>
                          <a:cs typeface="B Nazanin" panose="00000400000000000000" pitchFamily="2" charset="-78"/>
                        </a:rPr>
                        <a:t>(تعاملات </a:t>
                      </a:r>
                      <a:r>
                        <a:rPr lang="fa-IR" sz="1000" b="1" i="0" u="none" strike="noStrike" dirty="0">
                          <a:solidFill>
                            <a:srgbClr val="0D0D0D"/>
                          </a:solidFill>
                          <a:effectLst/>
                          <a:latin typeface="B Nazanin" panose="00000400000000000000" pitchFamily="2" charset="-78"/>
                          <a:cs typeface="B Nazanin" panose="00000400000000000000" pitchFamily="2" charset="-78"/>
                        </a:rPr>
                        <a:t>بین سازمانهای دولتی</a:t>
                      </a:r>
                      <a:r>
                        <a:rPr lang="fa-IR" sz="900" b="1" i="0" u="none" strike="noStrike" dirty="0">
                          <a:solidFill>
                            <a:srgbClr val="0D0D0D"/>
                          </a:solidFill>
                          <a:effectLst/>
                          <a:latin typeface="B Nazanin" panose="00000400000000000000" pitchFamily="2" charset="-78"/>
                          <a:cs typeface="B Nazanin" panose="00000400000000000000" pitchFamily="2" charset="-78"/>
                        </a:rPr>
                        <a:t>)</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900" b="1" i="0" u="none" strike="noStrike" dirty="0">
                          <a:solidFill>
                            <a:srgbClr val="0D0D0D"/>
                          </a:solidFill>
                          <a:effectLst/>
                          <a:latin typeface="B Nazanin" panose="00000400000000000000" pitchFamily="2" charset="-78"/>
                          <a:cs typeface="B Nazanin" panose="00000400000000000000" pitchFamily="2" charset="-78"/>
                        </a:rPr>
                        <a:t>بلی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rtl="1" fontAlgn="ctr"/>
                      <a:r>
                        <a:rPr lang="fa-IR" sz="900" b="1" i="0" u="none" strike="noStrike" dirty="0">
                          <a:solidFill>
                            <a:srgbClr val="0D0D0D"/>
                          </a:solidFill>
                          <a:effectLst/>
                          <a:latin typeface="B Nazanin" panose="00000400000000000000" pitchFamily="2" charset="-78"/>
                          <a:cs typeface="B Nazanin" panose="00000400000000000000" pitchFamily="2" charset="-78"/>
                        </a:rPr>
                        <a:t>خیر</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vMerge="1">
                  <a:txBody>
                    <a:bodyPr/>
                    <a:lstStyle/>
                    <a:p>
                      <a:pPr rtl="1"/>
                      <a:endParaRPr lang="fa-IR"/>
                    </a:p>
                  </a:txBody>
                  <a:tcPr/>
                </a:tc>
                <a:tc vMerge="1">
                  <a:txBody>
                    <a:bodyPr/>
                    <a:lstStyle/>
                    <a:p>
                      <a:pPr rtl="1"/>
                      <a:endParaRPr lang="fa-IR"/>
                    </a:p>
                  </a:txBody>
                  <a:tcPr/>
                </a:tc>
                <a:tc>
                  <a:txBody>
                    <a:bodyPr/>
                    <a:lstStyle/>
                    <a:p>
                      <a:pPr algn="ctr" rtl="1" fontAlgn="ctr"/>
                      <a:r>
                        <a:rPr lang="fa-IR" sz="900" b="1" i="0" u="none" strike="noStrike" dirty="0">
                          <a:solidFill>
                            <a:srgbClr val="0D0D0D"/>
                          </a:solidFill>
                          <a:effectLst/>
                          <a:latin typeface="B Nazanin" panose="00000400000000000000" pitchFamily="2" charset="-78"/>
                          <a:cs typeface="B Nazanin" panose="00000400000000000000" pitchFamily="2" charset="-78"/>
                        </a:rPr>
                        <a:t>الکترونیک</a:t>
                      </a:r>
                    </a:p>
                  </a:txBody>
                  <a:tcPr marL="6588" marR="6588" marT="658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1" fontAlgn="ctr"/>
                      <a:r>
                        <a:rPr lang="fa-IR" sz="900" b="1" i="0" u="none" strike="noStrike" dirty="0">
                          <a:solidFill>
                            <a:srgbClr val="0D0D0D"/>
                          </a:solidFill>
                          <a:effectLst/>
                          <a:latin typeface="B Nazanin" panose="00000400000000000000" pitchFamily="2" charset="-78"/>
                          <a:cs typeface="B Nazanin" panose="00000400000000000000" pitchFamily="2" charset="-78"/>
                        </a:rPr>
                        <a:t>غیر الکترونیک</a:t>
                      </a:r>
                    </a:p>
                  </a:txBody>
                  <a:tcPr marL="6588" marR="6588" marT="658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1" fontAlgn="ctr"/>
                      <a:r>
                        <a:rPr lang="fa-IR" sz="900" b="1" i="0" u="none" strike="noStrike" dirty="0">
                          <a:solidFill>
                            <a:srgbClr val="0D0D0D"/>
                          </a:solidFill>
                          <a:effectLst/>
                          <a:latin typeface="B Nazanin" panose="00000400000000000000" pitchFamily="2" charset="-78"/>
                          <a:cs typeface="B Nazanin" panose="00000400000000000000" pitchFamily="2" charset="-78"/>
                        </a:rPr>
                        <a:t>نیمه الکترونیک</a:t>
                      </a:r>
                    </a:p>
                  </a:txBody>
                  <a:tcPr marL="6588" marR="6588" marT="658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1" fontAlgn="ctr"/>
                      <a:r>
                        <a:rPr lang="fa-IR" sz="1000" b="1" i="0" u="none" strike="noStrike" dirty="0">
                          <a:solidFill>
                            <a:srgbClr val="0D0D0D"/>
                          </a:solidFill>
                          <a:effectLst/>
                          <a:latin typeface="B Nazanin" panose="00000400000000000000" pitchFamily="2" charset="-78"/>
                          <a:cs typeface="B Nazanin" panose="00000400000000000000" pitchFamily="2" charset="-78"/>
                        </a:rPr>
                        <a:t>ستادی</a:t>
                      </a:r>
                      <a:br>
                        <a:rPr lang="fa-IR" sz="1000" b="1" i="0" u="none" strike="noStrike" dirty="0">
                          <a:solidFill>
                            <a:srgbClr val="0D0D0D"/>
                          </a:solidFill>
                          <a:effectLst/>
                          <a:latin typeface="B Nazanin" panose="00000400000000000000" pitchFamily="2" charset="-78"/>
                          <a:cs typeface="B Nazanin" panose="00000400000000000000" pitchFamily="2" charset="-78"/>
                        </a:rPr>
                      </a:br>
                      <a:r>
                        <a:rPr lang="fa-IR" sz="1000" b="1" i="0" u="none" strike="noStrike" dirty="0">
                          <a:solidFill>
                            <a:srgbClr val="0D0D0D"/>
                          </a:solidFill>
                          <a:effectLst/>
                          <a:latin typeface="B Nazanin" panose="00000400000000000000" pitchFamily="2" charset="-78"/>
                          <a:cs typeface="B Nazanin" panose="00000400000000000000" pitchFamily="2" charset="-78"/>
                        </a:rPr>
                        <a:t>(خدمات ملی</a:t>
                      </a:r>
                      <a:r>
                        <a:rPr lang="fa-IR" sz="1000" b="1" i="0" u="none" strike="noStrike" dirty="0" smtClean="0">
                          <a:solidFill>
                            <a:srgbClr val="0D0D0D"/>
                          </a:solidFill>
                          <a:effectLst/>
                          <a:latin typeface="B Nazanin" panose="00000400000000000000" pitchFamily="2" charset="-78"/>
                          <a:cs typeface="B Nazanin" panose="00000400000000000000" pitchFamily="2" charset="-78"/>
                        </a:rPr>
                        <a:t>)</a:t>
                      </a:r>
                    </a:p>
                    <a:p>
                      <a:pPr algn="ctr" rtl="1" fontAlgn="ctr"/>
                      <a:r>
                        <a:rPr lang="fa-IR" sz="700" b="1" i="0" u="none" strike="noStrike" dirty="0">
                          <a:solidFill>
                            <a:srgbClr val="0D0D0D"/>
                          </a:solidFill>
                          <a:effectLst/>
                          <a:latin typeface="B Nazanin" panose="00000400000000000000" pitchFamily="2" charset="-78"/>
                          <a:cs typeface="B Nazanin" panose="00000400000000000000" pitchFamily="2" charset="-78"/>
                        </a:rPr>
                        <a:t/>
                      </a:r>
                      <a:br>
                        <a:rPr lang="fa-IR" sz="700" b="1" i="0" u="none" strike="noStrike" dirty="0">
                          <a:solidFill>
                            <a:srgbClr val="0D0D0D"/>
                          </a:solidFill>
                          <a:effectLst/>
                          <a:latin typeface="B Nazanin" panose="00000400000000000000" pitchFamily="2" charset="-78"/>
                          <a:cs typeface="B Nazanin" panose="00000400000000000000" pitchFamily="2" charset="-78"/>
                        </a:rPr>
                      </a:br>
                      <a:r>
                        <a:rPr lang="fa-IR" sz="700" b="1" i="0" u="none" strike="noStrike" dirty="0">
                          <a:solidFill>
                            <a:srgbClr val="0D0D0D"/>
                          </a:solidFill>
                          <a:effectLst/>
                          <a:latin typeface="B Nazanin" panose="00000400000000000000" pitchFamily="2" charset="-78"/>
                          <a:cs typeface="B Nazanin" panose="00000400000000000000" pitchFamily="2" charset="-78"/>
                        </a:rPr>
                        <a:t>(خدمات که از ابتدا تا انتها کلیه فعالیت ها در ستاد وزارت انجام می پذیرد)</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1" fontAlgn="ctr"/>
                      <a:r>
                        <a:rPr lang="fa-IR" sz="900" b="1" i="0" u="none" strike="noStrike" dirty="0">
                          <a:solidFill>
                            <a:srgbClr val="0D0D0D"/>
                          </a:solidFill>
                          <a:effectLst/>
                          <a:latin typeface="B Nazanin" panose="00000400000000000000" pitchFamily="2" charset="-78"/>
                          <a:cs typeface="B Nazanin" panose="00000400000000000000" pitchFamily="2" charset="-78"/>
                        </a:rPr>
                        <a:t>مشترک</a:t>
                      </a:r>
                      <a:br>
                        <a:rPr lang="fa-IR" sz="900" b="1" i="0" u="none" strike="noStrike" dirty="0">
                          <a:solidFill>
                            <a:srgbClr val="0D0D0D"/>
                          </a:solidFill>
                          <a:effectLst/>
                          <a:latin typeface="B Nazanin" panose="00000400000000000000" pitchFamily="2" charset="-78"/>
                          <a:cs typeface="B Nazanin" panose="00000400000000000000" pitchFamily="2" charset="-78"/>
                        </a:rPr>
                      </a:br>
                      <a:r>
                        <a:rPr lang="fa-IR" sz="900" b="1" i="0" u="none" strike="noStrike" dirty="0">
                          <a:solidFill>
                            <a:srgbClr val="0D0D0D"/>
                          </a:solidFill>
                          <a:effectLst/>
                          <a:latin typeface="B Nazanin" panose="00000400000000000000" pitchFamily="2" charset="-78"/>
                          <a:cs typeface="B Nazanin" panose="00000400000000000000" pitchFamily="2" charset="-78"/>
                        </a:rPr>
                        <a:t>(خدمات کشوری</a:t>
                      </a:r>
                      <a:r>
                        <a:rPr lang="fa-IR" sz="900" b="1" i="0" u="none" strike="noStrike" dirty="0" smtClean="0">
                          <a:solidFill>
                            <a:srgbClr val="0D0D0D"/>
                          </a:solidFill>
                          <a:effectLst/>
                          <a:latin typeface="B Nazanin" panose="00000400000000000000" pitchFamily="2" charset="-78"/>
                          <a:cs typeface="B Nazanin" panose="00000400000000000000" pitchFamily="2" charset="-78"/>
                        </a:rPr>
                        <a:t>)</a:t>
                      </a:r>
                    </a:p>
                    <a:p>
                      <a:pPr algn="ctr" rtl="1" fontAlgn="ctr"/>
                      <a:r>
                        <a:rPr lang="fa-IR" sz="700" b="1" i="0" u="none" strike="noStrike" dirty="0">
                          <a:solidFill>
                            <a:srgbClr val="0D0D0D"/>
                          </a:solidFill>
                          <a:effectLst/>
                          <a:latin typeface="B Nazanin" panose="00000400000000000000" pitchFamily="2" charset="-78"/>
                          <a:cs typeface="B Nazanin" panose="00000400000000000000" pitchFamily="2" charset="-78"/>
                        </a:rPr>
                        <a:t/>
                      </a:r>
                      <a:br>
                        <a:rPr lang="fa-IR" sz="700" b="1" i="0" u="none" strike="noStrike" dirty="0">
                          <a:solidFill>
                            <a:srgbClr val="0D0D0D"/>
                          </a:solidFill>
                          <a:effectLst/>
                          <a:latin typeface="B Nazanin" panose="00000400000000000000" pitchFamily="2" charset="-78"/>
                          <a:cs typeface="B Nazanin" panose="00000400000000000000" pitchFamily="2" charset="-78"/>
                        </a:rPr>
                      </a:br>
                      <a:r>
                        <a:rPr lang="fa-IR" sz="700" b="1" i="0" u="none" strike="noStrike" dirty="0">
                          <a:solidFill>
                            <a:srgbClr val="0D0D0D"/>
                          </a:solidFill>
                          <a:effectLst/>
                          <a:latin typeface="B Nazanin" panose="00000400000000000000" pitchFamily="2" charset="-78"/>
                          <a:cs typeface="B Nazanin" panose="00000400000000000000" pitchFamily="2" charset="-78"/>
                        </a:rPr>
                        <a:t>(خدمات که از قسمتی از فعالیت ها در ستاد وزارت  و قسمتی توسط دانشگاه/دانشکده های علوم پزشکی انجام می پذیرد)</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1" fontAlgn="ctr"/>
                      <a:r>
                        <a:rPr lang="fa-IR" sz="900" b="1" i="0" u="none" strike="noStrike" dirty="0">
                          <a:solidFill>
                            <a:srgbClr val="0D0D0D"/>
                          </a:solidFill>
                          <a:effectLst/>
                          <a:latin typeface="B Nazanin" panose="00000400000000000000" pitchFamily="2" charset="-78"/>
                          <a:cs typeface="B Nazanin" panose="00000400000000000000" pitchFamily="2" charset="-78"/>
                        </a:rPr>
                        <a:t>دانشگاهی</a:t>
                      </a:r>
                      <a:br>
                        <a:rPr lang="fa-IR" sz="900" b="1" i="0" u="none" strike="noStrike" dirty="0">
                          <a:solidFill>
                            <a:srgbClr val="0D0D0D"/>
                          </a:solidFill>
                          <a:effectLst/>
                          <a:latin typeface="B Nazanin" panose="00000400000000000000" pitchFamily="2" charset="-78"/>
                          <a:cs typeface="B Nazanin" panose="00000400000000000000" pitchFamily="2" charset="-78"/>
                        </a:rPr>
                      </a:br>
                      <a:r>
                        <a:rPr lang="fa-IR" sz="900" b="1" i="0" u="none" strike="noStrike" dirty="0">
                          <a:solidFill>
                            <a:srgbClr val="0D0D0D"/>
                          </a:solidFill>
                          <a:effectLst/>
                          <a:latin typeface="B Nazanin" panose="00000400000000000000" pitchFamily="2" charset="-78"/>
                          <a:cs typeface="B Nazanin" panose="00000400000000000000" pitchFamily="2" charset="-78"/>
                        </a:rPr>
                        <a:t>(خدمات استانی</a:t>
                      </a:r>
                      <a:r>
                        <a:rPr lang="fa-IR" sz="900" b="1" i="0" u="none" strike="noStrike" dirty="0" smtClean="0">
                          <a:solidFill>
                            <a:srgbClr val="0D0D0D"/>
                          </a:solidFill>
                          <a:effectLst/>
                          <a:latin typeface="B Nazanin" panose="00000400000000000000" pitchFamily="2" charset="-78"/>
                          <a:cs typeface="B Nazanin" panose="00000400000000000000" pitchFamily="2" charset="-78"/>
                        </a:rPr>
                        <a:t>)</a:t>
                      </a:r>
                    </a:p>
                    <a:p>
                      <a:pPr algn="ctr" rtl="1" fontAlgn="ctr"/>
                      <a:r>
                        <a:rPr lang="fa-IR" sz="900" b="1" i="0" u="none" strike="noStrike" dirty="0">
                          <a:solidFill>
                            <a:srgbClr val="0D0D0D"/>
                          </a:solidFill>
                          <a:effectLst/>
                          <a:latin typeface="B Nazanin" panose="00000400000000000000" pitchFamily="2" charset="-78"/>
                          <a:cs typeface="B Nazanin" panose="00000400000000000000" pitchFamily="2" charset="-78"/>
                        </a:rPr>
                        <a:t/>
                      </a:r>
                      <a:br>
                        <a:rPr lang="fa-IR" sz="900" b="1" i="0" u="none" strike="noStrike" dirty="0">
                          <a:solidFill>
                            <a:srgbClr val="0D0D0D"/>
                          </a:solidFill>
                          <a:effectLst/>
                          <a:latin typeface="B Nazanin" panose="00000400000000000000" pitchFamily="2" charset="-78"/>
                          <a:cs typeface="B Nazanin" panose="00000400000000000000" pitchFamily="2" charset="-78"/>
                        </a:rPr>
                      </a:br>
                      <a:r>
                        <a:rPr lang="fa-IR" sz="700" b="1" i="0" u="none" strike="noStrike" dirty="0">
                          <a:solidFill>
                            <a:srgbClr val="0D0D0D"/>
                          </a:solidFill>
                          <a:effectLst/>
                          <a:latin typeface="B Nazanin" panose="00000400000000000000" pitchFamily="2" charset="-78"/>
                          <a:cs typeface="B Nazanin" panose="00000400000000000000" pitchFamily="2" charset="-78"/>
                        </a:rPr>
                        <a:t>(خدمات که از کلیه فعالیت ها در دانشگاه/دانشکده های علوم پزشکی انجام می پذیرد)</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32819141"/>
                  </a:ext>
                </a:extLst>
              </a:tr>
              <a:tr h="396228">
                <a:tc>
                  <a:txBody>
                    <a:bodyPr/>
                    <a:lstStyle/>
                    <a:p>
                      <a:pPr algn="ctr" rtl="0" fontAlgn="ctr"/>
                      <a:r>
                        <a:rPr lang="fa-IR" sz="1000" b="1" i="0" u="none" strike="noStrike" dirty="0">
                          <a:solidFill>
                            <a:srgbClr val="000000"/>
                          </a:solidFill>
                          <a:effectLst/>
                          <a:latin typeface="B Zar" panose="00000400000000000000" pitchFamily="2" charset="-78"/>
                          <a:cs typeface="B Zar" panose="00000400000000000000" pitchFamily="2" charset="-78"/>
                        </a:rPr>
                        <a:t>1</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fa-IR" sz="600" b="0" i="0" u="none" strike="noStrike">
                          <a:solidFill>
                            <a:srgbClr val="000000"/>
                          </a:solidFill>
                          <a:effectLst/>
                          <a:latin typeface="Arial" panose="020B0604020202020204" pitchFamily="34" charset="0"/>
                        </a:rPr>
                        <a:t> </a:t>
                      </a:r>
                    </a:p>
                  </a:txBody>
                  <a:tcPr marL="6588" marR="6588" marT="65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4133018"/>
                  </a:ext>
                </a:extLst>
              </a:tr>
              <a:tr h="373064">
                <a:tc>
                  <a:txBody>
                    <a:bodyPr/>
                    <a:lstStyle/>
                    <a:p>
                      <a:pPr algn="ctr" rtl="0" fontAlgn="ctr"/>
                      <a:r>
                        <a:rPr lang="fa-IR" sz="1000" b="1" i="0" u="none" strike="noStrike" dirty="0">
                          <a:solidFill>
                            <a:srgbClr val="000000"/>
                          </a:solidFill>
                          <a:effectLst/>
                          <a:latin typeface="B Zar" panose="00000400000000000000" pitchFamily="2" charset="-78"/>
                          <a:cs typeface="B Zar" panose="00000400000000000000" pitchFamily="2" charset="-78"/>
                        </a:rPr>
                        <a:t>2</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fa-IR" sz="600" b="0" i="0" u="none" strike="noStrike">
                          <a:solidFill>
                            <a:srgbClr val="000000"/>
                          </a:solidFill>
                          <a:effectLst/>
                          <a:latin typeface="Arial" panose="020B0604020202020204" pitchFamily="34" charset="0"/>
                        </a:rPr>
                        <a:t> </a:t>
                      </a:r>
                    </a:p>
                  </a:txBody>
                  <a:tcPr marL="6588" marR="6588" marT="65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9934292"/>
                  </a:ext>
                </a:extLst>
              </a:tr>
              <a:tr h="403645">
                <a:tc>
                  <a:txBody>
                    <a:bodyPr/>
                    <a:lstStyle/>
                    <a:p>
                      <a:pPr algn="ctr" rtl="0" fontAlgn="ctr"/>
                      <a:r>
                        <a:rPr lang="fa-IR" sz="1000" b="1" i="0" u="none" strike="noStrike" dirty="0">
                          <a:solidFill>
                            <a:srgbClr val="000000"/>
                          </a:solidFill>
                          <a:effectLst/>
                          <a:latin typeface="B Zar" panose="00000400000000000000" pitchFamily="2" charset="-78"/>
                          <a:cs typeface="B Zar" panose="00000400000000000000" pitchFamily="2" charset="-78"/>
                        </a:rPr>
                        <a:t>3</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2658583"/>
                  </a:ext>
                </a:extLst>
              </a:tr>
              <a:tr h="353771">
                <a:tc>
                  <a:txBody>
                    <a:bodyPr/>
                    <a:lstStyle/>
                    <a:p>
                      <a:pPr algn="ctr" rtl="0" fontAlgn="ctr"/>
                      <a:r>
                        <a:rPr lang="fa-IR" sz="1000" b="1" i="0" u="none" strike="noStrike" dirty="0">
                          <a:solidFill>
                            <a:srgbClr val="000000"/>
                          </a:solidFill>
                          <a:effectLst/>
                          <a:latin typeface="B Zar" panose="00000400000000000000" pitchFamily="2" charset="-78"/>
                          <a:cs typeface="B Zar" panose="00000400000000000000" pitchFamily="2" charset="-78"/>
                        </a:rPr>
                        <a:t>4</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1947554"/>
                  </a:ext>
                </a:extLst>
              </a:tr>
              <a:tr h="371765">
                <a:tc>
                  <a:txBody>
                    <a:bodyPr/>
                    <a:lstStyle/>
                    <a:p>
                      <a:pPr algn="ctr" rtl="0" fontAlgn="ctr"/>
                      <a:r>
                        <a:rPr lang="fa-IR" sz="1000" b="1" i="0" u="none" strike="noStrike" dirty="0">
                          <a:solidFill>
                            <a:srgbClr val="000000"/>
                          </a:solidFill>
                          <a:effectLst/>
                          <a:latin typeface="B Zar" panose="00000400000000000000" pitchFamily="2" charset="-78"/>
                          <a:cs typeface="B Zar" panose="00000400000000000000" pitchFamily="2" charset="-78"/>
                        </a:rPr>
                        <a:t>5</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2252312"/>
                  </a:ext>
                </a:extLst>
              </a:tr>
              <a:tr h="412063">
                <a:tc>
                  <a:txBody>
                    <a:bodyPr/>
                    <a:lstStyle/>
                    <a:p>
                      <a:pPr algn="ctr" rtl="0" fontAlgn="ctr"/>
                      <a:r>
                        <a:rPr lang="fa-IR" sz="1000" b="1" i="0" u="none" strike="noStrike" dirty="0">
                          <a:solidFill>
                            <a:srgbClr val="000000"/>
                          </a:solidFill>
                          <a:effectLst/>
                          <a:latin typeface="B Zar" panose="00000400000000000000" pitchFamily="2" charset="-78"/>
                          <a:cs typeface="B Zar" panose="00000400000000000000" pitchFamily="2" charset="-78"/>
                        </a:rPr>
                        <a:t>6</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1" i="0" u="none" strike="noStrike">
                          <a:solidFill>
                            <a:srgbClr val="000000"/>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600" b="1" i="0" u="none" strike="noStrike">
                          <a:solidFill>
                            <a:srgbClr val="0D0D0D"/>
                          </a:solidFill>
                          <a:effectLst/>
                          <a:latin typeface="B Nazanin" panose="00000400000000000000" pitchFamily="2" charset="-78"/>
                          <a:cs typeface="B Nazanin" panose="00000400000000000000" pitchFamily="2" charset="-78"/>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600" b="0" i="0" u="none" strike="noStrike" dirty="0">
                          <a:solidFill>
                            <a:srgbClr val="000000"/>
                          </a:solidFill>
                          <a:effectLst/>
                          <a:latin typeface="Arial" panose="020B0604020202020204" pitchFamily="34" charset="0"/>
                        </a:rPr>
                        <a:t> </a:t>
                      </a:r>
                    </a:p>
                  </a:txBody>
                  <a:tcPr marL="6588" marR="6588" marT="65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0820177"/>
                  </a:ext>
                </a:extLst>
              </a:tr>
            </a:tbl>
          </a:graphicData>
        </a:graphic>
      </p:graphicFrame>
    </p:spTree>
    <p:extLst>
      <p:ext uri="{BB962C8B-B14F-4D97-AF65-F5344CB8AC3E}">
        <p14:creationId xmlns:p14="http://schemas.microsoft.com/office/powerpoint/2010/main" val="4270749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0497" y="1248938"/>
            <a:ext cx="9437913" cy="4114800"/>
          </a:xfrm>
        </p:spPr>
      </p:pic>
    </p:spTree>
    <p:extLst>
      <p:ext uri="{BB962C8B-B14F-4D97-AF65-F5344CB8AC3E}">
        <p14:creationId xmlns:p14="http://schemas.microsoft.com/office/powerpoint/2010/main" val="2735627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7746" y="538163"/>
            <a:ext cx="9956508" cy="5638800"/>
          </a:xfrm>
        </p:spPr>
      </p:pic>
    </p:spTree>
    <p:extLst>
      <p:ext uri="{BB962C8B-B14F-4D97-AF65-F5344CB8AC3E}">
        <p14:creationId xmlns:p14="http://schemas.microsoft.com/office/powerpoint/2010/main" val="1384198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826535"/>
            <a:ext cx="10515600" cy="5196992"/>
          </a:xfrm>
        </p:spPr>
      </p:pic>
    </p:spTree>
    <p:extLst>
      <p:ext uri="{BB962C8B-B14F-4D97-AF65-F5344CB8AC3E}">
        <p14:creationId xmlns:p14="http://schemas.microsoft.com/office/powerpoint/2010/main" val="2396981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1570" y="403225"/>
            <a:ext cx="9848859" cy="5773738"/>
          </a:xfrm>
        </p:spPr>
      </p:pic>
    </p:spTree>
    <p:extLst>
      <p:ext uri="{BB962C8B-B14F-4D97-AF65-F5344CB8AC3E}">
        <p14:creationId xmlns:p14="http://schemas.microsoft.com/office/powerpoint/2010/main" val="1756268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7235" y="1049338"/>
            <a:ext cx="8997530" cy="5127625"/>
          </a:xfrm>
        </p:spPr>
      </p:pic>
    </p:spTree>
    <p:extLst>
      <p:ext uri="{BB962C8B-B14F-4D97-AF65-F5344CB8AC3E}">
        <p14:creationId xmlns:p14="http://schemas.microsoft.com/office/powerpoint/2010/main" val="2135434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3116" y="685800"/>
            <a:ext cx="10065768" cy="5491163"/>
          </a:xfrm>
        </p:spPr>
      </p:pic>
    </p:spTree>
    <p:extLst>
      <p:ext uri="{BB962C8B-B14F-4D97-AF65-F5344CB8AC3E}">
        <p14:creationId xmlns:p14="http://schemas.microsoft.com/office/powerpoint/2010/main" val="4257619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22958" y="228592"/>
          <a:ext cx="10435591" cy="6563622"/>
        </p:xfrm>
        <a:graphic>
          <a:graphicData uri="http://schemas.openxmlformats.org/drawingml/2006/table">
            <a:tbl>
              <a:tblPr rtl="1"/>
              <a:tblGrid>
                <a:gridCol w="2072740">
                  <a:extLst>
                    <a:ext uri="{9D8B030D-6E8A-4147-A177-3AD203B41FA5}">
                      <a16:colId xmlns:a16="http://schemas.microsoft.com/office/drawing/2014/main" val="3427442196"/>
                    </a:ext>
                  </a:extLst>
                </a:gridCol>
                <a:gridCol w="123407">
                  <a:extLst>
                    <a:ext uri="{9D8B030D-6E8A-4147-A177-3AD203B41FA5}">
                      <a16:colId xmlns:a16="http://schemas.microsoft.com/office/drawing/2014/main" val="3298904773"/>
                    </a:ext>
                  </a:extLst>
                </a:gridCol>
                <a:gridCol w="2009239">
                  <a:extLst>
                    <a:ext uri="{9D8B030D-6E8A-4147-A177-3AD203B41FA5}">
                      <a16:colId xmlns:a16="http://schemas.microsoft.com/office/drawing/2014/main" val="737966334"/>
                    </a:ext>
                  </a:extLst>
                </a:gridCol>
                <a:gridCol w="1308344">
                  <a:extLst>
                    <a:ext uri="{9D8B030D-6E8A-4147-A177-3AD203B41FA5}">
                      <a16:colId xmlns:a16="http://schemas.microsoft.com/office/drawing/2014/main" val="344197723"/>
                    </a:ext>
                  </a:extLst>
                </a:gridCol>
                <a:gridCol w="2087118">
                  <a:extLst>
                    <a:ext uri="{9D8B030D-6E8A-4147-A177-3AD203B41FA5}">
                      <a16:colId xmlns:a16="http://schemas.microsoft.com/office/drawing/2014/main" val="974921251"/>
                    </a:ext>
                  </a:extLst>
                </a:gridCol>
                <a:gridCol w="1386219">
                  <a:extLst>
                    <a:ext uri="{9D8B030D-6E8A-4147-A177-3AD203B41FA5}">
                      <a16:colId xmlns:a16="http://schemas.microsoft.com/office/drawing/2014/main" val="375568438"/>
                    </a:ext>
                  </a:extLst>
                </a:gridCol>
                <a:gridCol w="1448524">
                  <a:extLst>
                    <a:ext uri="{9D8B030D-6E8A-4147-A177-3AD203B41FA5}">
                      <a16:colId xmlns:a16="http://schemas.microsoft.com/office/drawing/2014/main" val="2581596751"/>
                    </a:ext>
                  </a:extLst>
                </a:gridCol>
              </a:tblGrid>
              <a:tr h="162814">
                <a:tc>
                  <a:txBody>
                    <a:bodyPr/>
                    <a:lstStyle/>
                    <a:p>
                      <a:pPr algn="l" rtl="0" fontAlgn="b"/>
                      <a:r>
                        <a:rPr lang="fa-IR" sz="900" b="0" i="0" u="none" strike="noStrike">
                          <a:solidFill>
                            <a:srgbClr val="FF0000"/>
                          </a:solidFill>
                          <a:effectLst/>
                          <a:latin typeface="B Nazanin" panose="00000400000000000000" pitchFamily="2" charset="-78"/>
                          <a:cs typeface="B Nazanin" panose="00000400000000000000" pitchFamily="2" charset="-78"/>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rowSpan="4" gridSpan="6">
                  <a:txBody>
                    <a:bodyPr/>
                    <a:lstStyle/>
                    <a:p>
                      <a:pPr algn="ctr" rtl="1" fontAlgn="ctr"/>
                      <a:r>
                        <a:rPr lang="fa-IR" sz="1200" b="1" i="0" u="none" strike="noStrike" dirty="0">
                          <a:solidFill>
                            <a:srgbClr val="FF0000"/>
                          </a:solidFill>
                          <a:effectLst/>
                          <a:latin typeface="B Titr" panose="00000700000000000000" pitchFamily="2" charset="-78"/>
                          <a:cs typeface="B Titr" panose="00000700000000000000" pitchFamily="2" charset="-78"/>
                        </a:rPr>
                        <a:t>شناسنامه فرآیند</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4" hMerge="1">
                  <a:txBody>
                    <a:bodyPr/>
                    <a:lstStyle/>
                    <a:p>
                      <a:pPr algn="ctr" rtl="1" fontAlgn="ctr"/>
                      <a:endParaRPr lang="fa-IR" sz="1200" b="1" i="0" u="none" strike="noStrike">
                        <a:solidFill>
                          <a:srgbClr val="FF0000"/>
                        </a:solidFill>
                        <a:effectLst/>
                        <a:latin typeface="B Titr" panose="00000700000000000000" pitchFamily="2" charset="-78"/>
                        <a:cs typeface="B Titr" panose="00000700000000000000" pitchFamily="2" charset="-7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4" hMerge="1">
                  <a:txBody>
                    <a:bodyPr/>
                    <a:lstStyle/>
                    <a:p>
                      <a:pPr rtl="1"/>
                      <a:endParaRPr lang="fa-IR"/>
                    </a:p>
                  </a:txBody>
                  <a:tcPr/>
                </a:tc>
                <a:tc rowSpan="4" hMerge="1">
                  <a:txBody>
                    <a:bodyPr/>
                    <a:lstStyle/>
                    <a:p>
                      <a:pPr rtl="1"/>
                      <a:endParaRPr lang="fa-IR"/>
                    </a:p>
                  </a:txBody>
                  <a:tcPr/>
                </a:tc>
                <a:tc rowSpan="4" hMerge="1">
                  <a:txBody>
                    <a:bodyPr/>
                    <a:lstStyle/>
                    <a:p>
                      <a:pPr rtl="1"/>
                      <a:endParaRPr lang="fa-IR"/>
                    </a:p>
                  </a:txBody>
                  <a:tcPr/>
                </a:tc>
                <a:tc rowSpan="4" hMerge="1">
                  <a:txBody>
                    <a:bodyPr/>
                    <a:lstStyle/>
                    <a:p>
                      <a:pPr rtl="1"/>
                      <a:endParaRPr lang="fa-IR"/>
                    </a:p>
                  </a:txBody>
                  <a:tcPr/>
                </a:tc>
                <a:extLst>
                  <a:ext uri="{0D108BD9-81ED-4DB2-BD59-A6C34878D82A}">
                    <a16:rowId xmlns:a16="http://schemas.microsoft.com/office/drawing/2014/main" val="1333881100"/>
                  </a:ext>
                </a:extLst>
              </a:tr>
              <a:tr h="162814">
                <a:tc>
                  <a:txBody>
                    <a:bodyPr/>
                    <a:lstStyle/>
                    <a:p>
                      <a:pPr algn="l" rtl="0" fontAlgn="b"/>
                      <a:r>
                        <a:rPr lang="fa-IR" sz="900" b="0" i="0" u="none" strike="noStrike">
                          <a:solidFill>
                            <a:srgbClr val="FF0000"/>
                          </a:solidFill>
                          <a:effectLst/>
                          <a:latin typeface="B Nazanin" panose="00000400000000000000" pitchFamily="2" charset="-78"/>
                          <a:cs typeface="B Nazanin" panose="00000400000000000000" pitchFamily="2" charset="-78"/>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gridSpan="6"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extLst>
                  <a:ext uri="{0D108BD9-81ED-4DB2-BD59-A6C34878D82A}">
                    <a16:rowId xmlns:a16="http://schemas.microsoft.com/office/drawing/2014/main" val="1497837958"/>
                  </a:ext>
                </a:extLst>
              </a:tr>
              <a:tr h="162814">
                <a:tc>
                  <a:txBody>
                    <a:bodyPr/>
                    <a:lstStyle/>
                    <a:p>
                      <a:pPr algn="l" rtl="0" fontAlgn="b"/>
                      <a:r>
                        <a:rPr lang="fa-IR" sz="900" b="0" i="0" u="none" strike="noStrike">
                          <a:solidFill>
                            <a:srgbClr val="FF0000"/>
                          </a:solidFill>
                          <a:effectLst/>
                          <a:latin typeface="B Nazanin" panose="00000400000000000000" pitchFamily="2" charset="-78"/>
                          <a:cs typeface="B Nazanin" panose="00000400000000000000" pitchFamily="2" charset="-78"/>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C6E0B4"/>
                    </a:solidFill>
                  </a:tcPr>
                </a:tc>
                <a:tc gridSpan="6"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extLst>
                  <a:ext uri="{0D108BD9-81ED-4DB2-BD59-A6C34878D82A}">
                    <a16:rowId xmlns:a16="http://schemas.microsoft.com/office/drawing/2014/main" val="2856046930"/>
                  </a:ext>
                </a:extLst>
              </a:tr>
              <a:tr h="162814">
                <a:tc>
                  <a:txBody>
                    <a:bodyPr/>
                    <a:lstStyle/>
                    <a:p>
                      <a:pPr algn="l" rtl="0" fontAlgn="b"/>
                      <a:r>
                        <a:rPr lang="fa-IR" sz="900" b="0" i="0" u="none" strike="noStrike">
                          <a:solidFill>
                            <a:srgbClr val="FF0000"/>
                          </a:solidFill>
                          <a:effectLst/>
                          <a:latin typeface="B Nazanin" panose="00000400000000000000" pitchFamily="2" charset="-78"/>
                          <a:cs typeface="B Nazanin" panose="00000400000000000000" pitchFamily="2" charset="-78"/>
                        </a:rPr>
                        <a:t> </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gridSpan="6"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tc hMerge="1" vMerge="1">
                  <a:txBody>
                    <a:bodyPr/>
                    <a:lstStyle/>
                    <a:p>
                      <a:pPr rtl="1"/>
                      <a:endParaRPr lang="fa-IR"/>
                    </a:p>
                  </a:txBody>
                  <a:tcPr/>
                </a:tc>
                <a:extLst>
                  <a:ext uri="{0D108BD9-81ED-4DB2-BD59-A6C34878D82A}">
                    <a16:rowId xmlns:a16="http://schemas.microsoft.com/office/drawing/2014/main" val="3040358319"/>
                  </a:ext>
                </a:extLst>
              </a:tr>
              <a:tr h="307292">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نام فرآیند:  </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a:txBody>
                    <a:bodyPr/>
                    <a:lstStyle/>
                    <a:p>
                      <a:pPr algn="ctr" rtl="1" fontAlgn="ctr"/>
                      <a:r>
                        <a:rPr lang="fa-IR" sz="1400" b="0"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1" fontAlgn="ctr"/>
                      <a:endParaRPr lang="fa-IR" sz="1100" b="0"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کد استاندارد فرایند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rtl="1" fontAlgn="ctr"/>
                      <a:r>
                        <a:rPr lang="fa-IR" sz="1100" b="0" i="0" u="none" strike="noStrike">
                          <a:solidFill>
                            <a:srgbClr val="000000"/>
                          </a:solidFill>
                          <a:effectLst/>
                          <a:latin typeface="B Nazanin" panose="00000400000000000000" pitchFamily="2" charset="-78"/>
                          <a:cs typeface="B Nazanin" panose="00000400000000000000" pitchFamily="2" charset="-7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103259"/>
                  </a:ext>
                </a:extLst>
              </a:tr>
              <a:tr h="395089">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 کد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a:txBody>
                    <a:bodyPr/>
                    <a:lstStyle/>
                    <a:p>
                      <a:pPr algn="ctr" rtl="1" fontAlgn="ctr"/>
                      <a:r>
                        <a:rPr lang="fa-IR" sz="1050" b="1" i="0" u="none" strike="noStrike">
                          <a:solidFill>
                            <a:srgbClr val="000000"/>
                          </a:solidFill>
                          <a:effectLst/>
                          <a:latin typeface="B Nazanin" panose="00000400000000000000" pitchFamily="2" charset="-78"/>
                          <a:cs typeface="B Nazanin" panose="00000400000000000000" pitchFamily="2" charset="-78"/>
                        </a:rPr>
                        <a:t>نشان دهنده سطح فرایند</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تاریخ بازنگری</a:t>
                      </a:r>
                    </a:p>
                  </a:txBody>
                  <a:tcPr marL="0" marR="0" marT="0"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1" fontAlgn="ctr"/>
                      <a:r>
                        <a:rPr lang="fa-IR" sz="900" b="0" i="0" u="none" strike="noStrike">
                          <a:solidFill>
                            <a:srgbClr val="000000"/>
                          </a:solidFill>
                          <a:effectLst/>
                          <a:latin typeface="B Nazanin" panose="00000400000000000000" pitchFamily="2" charset="-78"/>
                          <a:cs typeface="B Nazanin" panose="00000400000000000000" pitchFamily="2" charset="-78"/>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5619505"/>
                  </a:ext>
                </a:extLst>
              </a:tr>
              <a:tr h="175595">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خدمت تولید شده</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r" rtl="1" fontAlgn="ctr"/>
                      <a:r>
                        <a:rPr lang="fa-IR" sz="1050" b="0" i="0" u="none" strike="noStrike">
                          <a:solidFill>
                            <a:srgbClr val="000000"/>
                          </a:solidFill>
                          <a:effectLst/>
                          <a:latin typeface="B Nazanin" panose="00000400000000000000" pitchFamily="2" charset="-78"/>
                          <a:cs typeface="B Nazanin" panose="00000400000000000000" pitchFamily="2" charset="-78"/>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شناسه خدمت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3">
                  <a:txBody>
                    <a:bodyPr/>
                    <a:lstStyle/>
                    <a:p>
                      <a:pPr algn="r" rtl="1" fontAlgn="b"/>
                      <a:r>
                        <a:rPr lang="fa-IR" sz="1050" b="0" i="0" u="none" strike="noStrike">
                          <a:solidFill>
                            <a:srgbClr val="000000"/>
                          </a:solidFill>
                          <a:effectLst/>
                          <a:latin typeface="B Nazanin" panose="00000400000000000000" pitchFamily="2" charset="-78"/>
                          <a:cs typeface="B Nazanin" panose="00000400000000000000" pitchFamily="2" charset="-78"/>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164925301"/>
                  </a:ext>
                </a:extLst>
              </a:tr>
              <a:tr h="175595">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صاحب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l" rtl="1" fontAlgn="ctr"/>
                      <a:r>
                        <a:rPr lang="fa-IR" sz="1050" b="0" i="0" u="none" strike="noStrike">
                          <a:solidFill>
                            <a:srgbClr val="000000"/>
                          </a:solidFill>
                          <a:effectLst/>
                          <a:latin typeface="B Nazanin" panose="00000400000000000000" pitchFamily="2" charset="-78"/>
                          <a:cs typeface="B Nazanin" panose="00000400000000000000" pitchFamily="2" charset="-78"/>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rtl="1" fontAlgn="ct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معاونت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rtl="1" fontAlgn="ctr"/>
                      <a:r>
                        <a:rPr lang="fa-IR" sz="1050" b="0" i="0" u="none" strike="noStrike">
                          <a:solidFill>
                            <a:srgbClr val="000000"/>
                          </a:solidFill>
                          <a:effectLst/>
                          <a:latin typeface="B Nazanin" panose="00000400000000000000" pitchFamily="2" charset="-78"/>
                          <a:cs typeface="B Nazanin" panose="00000400000000000000" pitchFamily="2" charset="-7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اداره/مرکز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l" rtl="1" fontAlgn="ctr"/>
                      <a:r>
                        <a:rPr lang="fa-IR" sz="900" b="0" i="0" u="none" strike="noStrike">
                          <a:solidFill>
                            <a:srgbClr val="000000"/>
                          </a:solidFill>
                          <a:effectLst/>
                          <a:latin typeface="B Nazanin" panose="00000400000000000000" pitchFamily="2" charset="-78"/>
                          <a:cs typeface="B Nazanin" panose="00000400000000000000" pitchFamily="2" charset="-7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620140"/>
                  </a:ext>
                </a:extLst>
              </a:tr>
              <a:tr h="474107">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ناظر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باید </a:t>
                      </a:r>
                      <a:r>
                        <a:rPr lang="fa-IR" sz="1050" b="1" i="0" u="none" strike="noStrike" dirty="0">
                          <a:solidFill>
                            <a:srgbClr val="000000"/>
                          </a:solidFill>
                          <a:effectLst/>
                          <a:latin typeface="B Nazanin" panose="00000400000000000000" pitchFamily="2" charset="-78"/>
                          <a:cs typeface="B Nazanin" panose="00000400000000000000" pitchFamily="2" charset="-78"/>
                        </a:rPr>
                        <a:t>جدا از واحدی که مسئولیت اجرای فرایند را دارد باشد. براساس چارت سازمانی انتخاب شود. بالاتر از صاحب فرایند باشد. (میتوان متولی فرایند بعدی را به عنوان ناظر این فرایند انتخاب کرد)</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81786378"/>
                  </a:ext>
                </a:extLst>
              </a:tr>
              <a:tr h="175595">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ذینفعان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6">
                  <a:txBody>
                    <a:bodyPr/>
                    <a:lstStyle/>
                    <a:p>
                      <a:pPr algn="r" rtl="1" fontAlgn="ctr"/>
                      <a:r>
                        <a:rPr lang="fa-IR" sz="1050" b="1" i="0" u="none" strike="noStrike">
                          <a:solidFill>
                            <a:srgbClr val="000000"/>
                          </a:solidFill>
                          <a:effectLst/>
                          <a:latin typeface="B Nazanin" panose="00000400000000000000" pitchFamily="2" charset="-78"/>
                          <a:cs typeface="B Nazanin" panose="00000400000000000000" pitchFamily="2" charset="-78"/>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441672144"/>
                  </a:ext>
                </a:extLst>
              </a:tr>
              <a:tr h="175595">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نوع فرآیند </a:t>
                      </a:r>
                      <a:r>
                        <a:rPr lang="fa-IR" sz="1000" b="1" i="0" u="none" strike="noStrike" dirty="0" smtClean="0">
                          <a:solidFill>
                            <a:srgbClr val="000000"/>
                          </a:solidFill>
                          <a:effectLst/>
                          <a:latin typeface="B Titr" panose="00000700000000000000" pitchFamily="2" charset="-78"/>
                          <a:cs typeface="B Titr" panose="00000700000000000000" pitchFamily="2" charset="-78"/>
                        </a:rPr>
                        <a:t>  </a:t>
                      </a:r>
                      <a:endParaRPr lang="fa-IR" sz="1000" b="1" i="0" u="none" strike="noStrike" dirty="0">
                        <a:solidFill>
                          <a:srgbClr val="000000"/>
                        </a:solidFill>
                        <a:effectLst/>
                        <a:latin typeface="B Titr" panose="00000700000000000000" pitchFamily="2" charset="-78"/>
                        <a:cs typeface="B Titr" panose="00000700000000000000" pitchFamily="2" charset="-78"/>
                      </a:endParaRP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a:t>
                      </a:r>
                      <a:r>
                        <a:rPr lang="fa-IR" sz="1050" b="1" i="0" u="none" strike="noStrike" dirty="0">
                          <a:solidFill>
                            <a:srgbClr val="000000"/>
                          </a:solidFill>
                          <a:effectLst/>
                          <a:latin typeface="B Nazanin" panose="00000400000000000000" pitchFamily="2" charset="-78"/>
                          <a:cs typeface="B Nazanin" panose="00000400000000000000" pitchFamily="2" charset="-78"/>
                        </a:rPr>
                        <a:t>مدیریت، اصلی، پشتیبان)</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632970374"/>
                  </a:ext>
                </a:extLst>
              </a:tr>
              <a:tr h="175595">
                <a:tc rowSpan="3">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هدف فرایند و اهداف استراتژیک مرتبط با فرآیند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هدف </a:t>
                      </a:r>
                      <a:r>
                        <a:rPr lang="fa-IR" sz="1050" b="1" i="0" u="none" strike="noStrike" dirty="0">
                          <a:solidFill>
                            <a:srgbClr val="000000"/>
                          </a:solidFill>
                          <a:effectLst/>
                          <a:latin typeface="B Nazanin" panose="00000400000000000000" pitchFamily="2" charset="-78"/>
                          <a:cs typeface="B Nazanin" panose="00000400000000000000" pitchFamily="2" charset="-78"/>
                        </a:rPr>
                        <a:t>اصلی: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595134337"/>
                  </a:ext>
                </a:extLst>
              </a:tr>
              <a:tr h="175595">
                <a:tc vMerge="1">
                  <a:txBody>
                    <a:bodyPr/>
                    <a:lstStyle/>
                    <a:p>
                      <a:pPr rtl="1"/>
                      <a:endParaRPr lang="fa-IR"/>
                    </a:p>
                  </a:txBody>
                  <a:tcPr/>
                </a:tc>
                <a:tc gridSpan="6">
                  <a:txBody>
                    <a:bodyPr/>
                    <a:lstStyle/>
                    <a:p>
                      <a:pPr algn="r" rtl="1" fontAlgn="ctr"/>
                      <a:r>
                        <a:rPr lang="fa-IR" sz="1050" b="1" i="0" u="none" strike="noStrike">
                          <a:solidFill>
                            <a:srgbClr val="000000"/>
                          </a:solidFill>
                          <a:effectLst/>
                          <a:latin typeface="B Nazanin" panose="00000400000000000000" pitchFamily="2" charset="-78"/>
                          <a:cs typeface="B Nazanin" panose="00000400000000000000" pitchFamily="2" charset="-7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910527019"/>
                  </a:ext>
                </a:extLst>
              </a:tr>
              <a:tr h="175595">
                <a:tc vMerge="1">
                  <a:txBody>
                    <a:bodyPr/>
                    <a:lstStyle/>
                    <a:p>
                      <a:pPr rtl="1"/>
                      <a:endParaRPr lang="fa-IR"/>
                    </a:p>
                  </a:txBody>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در </a:t>
                      </a:r>
                      <a:r>
                        <a:rPr lang="fa-IR" sz="1050" b="1" i="0" u="none" strike="noStrike" dirty="0">
                          <a:solidFill>
                            <a:srgbClr val="000000"/>
                          </a:solidFill>
                          <a:effectLst/>
                          <a:latin typeface="B Nazanin" panose="00000400000000000000" pitchFamily="2" charset="-78"/>
                          <a:cs typeface="B Nazanin" panose="00000400000000000000" pitchFamily="2" charset="-78"/>
                        </a:rPr>
                        <a:t>راستای رضایت ارباب رجوع و تحقق اهداف سازمانی/شفاف و روشن بیان گردد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723465106"/>
                  </a:ext>
                </a:extLst>
              </a:tr>
              <a:tr h="234939">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فرآیند بالادستی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فرایند </a:t>
                      </a:r>
                      <a:r>
                        <a:rPr lang="fa-IR" sz="1050" b="1" i="0" u="none" strike="noStrike" dirty="0">
                          <a:solidFill>
                            <a:srgbClr val="000000"/>
                          </a:solidFill>
                          <a:effectLst/>
                          <a:latin typeface="B Nazanin" panose="00000400000000000000" pitchFamily="2" charset="-78"/>
                          <a:cs typeface="B Nazanin" panose="00000400000000000000" pitchFamily="2" charset="-78"/>
                        </a:rPr>
                        <a:t>زیر مجموعه کدام فرایند است.</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975803820"/>
                  </a:ext>
                </a:extLst>
              </a:tr>
              <a:tr h="230794">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فرآیندهای پایین دستی</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زیر </a:t>
                      </a:r>
                      <a:r>
                        <a:rPr lang="fa-IR" sz="1050" b="1" i="0" u="none" strike="noStrike" dirty="0">
                          <a:solidFill>
                            <a:srgbClr val="000000"/>
                          </a:solidFill>
                          <a:effectLst/>
                          <a:latin typeface="B Nazanin" panose="00000400000000000000" pitchFamily="2" charset="-78"/>
                          <a:cs typeface="B Nazanin" panose="00000400000000000000" pitchFamily="2" charset="-78"/>
                        </a:rPr>
                        <a:t>فرایندها</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014848550"/>
                  </a:ext>
                </a:extLst>
              </a:tr>
              <a:tr h="238079">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دامنه کاریرد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محل </a:t>
                      </a:r>
                      <a:r>
                        <a:rPr lang="fa-IR" sz="1050" b="1" i="0" u="none" strike="noStrike" dirty="0">
                          <a:solidFill>
                            <a:srgbClr val="000000"/>
                          </a:solidFill>
                          <a:effectLst/>
                          <a:latin typeface="B Nazanin" panose="00000400000000000000" pitchFamily="2" charset="-78"/>
                          <a:cs typeface="B Nazanin" panose="00000400000000000000" pitchFamily="2" charset="-78"/>
                        </a:rPr>
                        <a:t>استفاده فرایند (ستاد و دستگاه های تابعه یا وابسته)</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284776696"/>
                  </a:ext>
                </a:extLst>
              </a:tr>
              <a:tr h="175595">
                <a:tc rowSpan="3">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مقررات مرتبط با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قوانین </a:t>
                      </a:r>
                      <a:r>
                        <a:rPr lang="fa-IR" sz="1050" b="1" i="0" u="none" strike="noStrike" dirty="0">
                          <a:solidFill>
                            <a:srgbClr val="000000"/>
                          </a:solidFill>
                          <a:effectLst/>
                          <a:latin typeface="B Nazanin" panose="00000400000000000000" pitchFamily="2" charset="-78"/>
                          <a:cs typeface="B Nazanin" panose="00000400000000000000" pitchFamily="2" charset="-78"/>
                        </a:rPr>
                        <a:t>و </a:t>
                      </a:r>
                      <a:r>
                        <a:rPr lang="fa-IR" sz="1050" b="1" i="0" u="none" strike="noStrike" dirty="0" smtClean="0">
                          <a:solidFill>
                            <a:srgbClr val="000000"/>
                          </a:solidFill>
                          <a:effectLst/>
                          <a:latin typeface="B Nazanin" panose="00000400000000000000" pitchFamily="2" charset="-78"/>
                          <a:cs typeface="B Nazanin" panose="00000400000000000000" pitchFamily="2" charset="-78"/>
                        </a:rPr>
                        <a:t>آیین </a:t>
                      </a:r>
                      <a:r>
                        <a:rPr lang="fa-IR" sz="1050" b="1" i="0" u="none" strike="noStrike" dirty="0">
                          <a:solidFill>
                            <a:srgbClr val="000000"/>
                          </a:solidFill>
                          <a:effectLst/>
                          <a:latin typeface="B Nazanin" panose="00000400000000000000" pitchFamily="2" charset="-78"/>
                          <a:cs typeface="B Nazanin" panose="00000400000000000000" pitchFamily="2" charset="-78"/>
                        </a:rPr>
                        <a:t>نامه های داخلی و خارج از دستگاه که بر نحوه عملکرد دستگاه تاثیرگذار است.</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450605509"/>
                  </a:ext>
                </a:extLst>
              </a:tr>
              <a:tr h="175595">
                <a:tc vMerge="1">
                  <a:txBody>
                    <a:bodyPr/>
                    <a:lstStyle/>
                    <a:p>
                      <a:pPr rtl="1"/>
                      <a:endParaRPr lang="fa-IR"/>
                    </a:p>
                  </a:txBody>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سطح </a:t>
                      </a:r>
                      <a:r>
                        <a:rPr lang="fa-IR" sz="1050" b="1" i="0" u="none" strike="noStrike" dirty="0">
                          <a:solidFill>
                            <a:srgbClr val="000000"/>
                          </a:solidFill>
                          <a:effectLst/>
                          <a:latin typeface="B Nazanin" panose="00000400000000000000" pitchFamily="2" charset="-78"/>
                          <a:cs typeface="B Nazanin" panose="00000400000000000000" pitchFamily="2" charset="-78"/>
                        </a:rPr>
                        <a:t>بالا : قوانین</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564937241"/>
                  </a:ext>
                </a:extLst>
              </a:tr>
              <a:tr h="175595">
                <a:tc vMerge="1">
                  <a:txBody>
                    <a:bodyPr/>
                    <a:lstStyle/>
                    <a:p>
                      <a:pPr rtl="1"/>
                      <a:endParaRPr lang="fa-IR"/>
                    </a:p>
                  </a:txBody>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سطح </a:t>
                      </a:r>
                      <a:r>
                        <a:rPr lang="fa-IR" sz="1050" b="1" i="0" u="none" strike="noStrike" dirty="0">
                          <a:solidFill>
                            <a:srgbClr val="000000"/>
                          </a:solidFill>
                          <a:effectLst/>
                          <a:latin typeface="B Nazanin" panose="00000400000000000000" pitchFamily="2" charset="-78"/>
                          <a:cs typeface="B Nazanin" panose="00000400000000000000" pitchFamily="2" charset="-78"/>
                        </a:rPr>
                        <a:t>پایین و جریان فرایند: دستورالعمل</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826288028"/>
                  </a:ext>
                </a:extLst>
              </a:tr>
              <a:tr h="175595">
                <a:tc rowSpan="2">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سیستم ها و منابع اطلاعاتی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6">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سیستم </a:t>
                      </a:r>
                      <a:r>
                        <a:rPr lang="fa-IR" sz="1050" b="1" i="0" u="none" strike="noStrike" dirty="0">
                          <a:solidFill>
                            <a:srgbClr val="000000"/>
                          </a:solidFill>
                          <a:effectLst/>
                          <a:latin typeface="B Nazanin" panose="00000400000000000000" pitchFamily="2" charset="-78"/>
                          <a:cs typeface="B Nazanin" panose="00000400000000000000" pitchFamily="2" charset="-78"/>
                        </a:rPr>
                        <a:t>های اطلاعاتی یا منابع اطلاعاتی مرتبط با فرایند</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636203579"/>
                  </a:ext>
                </a:extLst>
              </a:tr>
              <a:tr h="175595">
                <a:tc vMerge="1">
                  <a:txBody>
                    <a:bodyPr/>
                    <a:lstStyle/>
                    <a:p>
                      <a:pPr rtl="1"/>
                      <a:endParaRPr lang="fa-IR"/>
                    </a:p>
                  </a:txBody>
                  <a:tcPr/>
                </a:tc>
                <a:tc gridSpan="6">
                  <a:txBody>
                    <a:bodyPr/>
                    <a:lstStyle/>
                    <a:p>
                      <a:pPr algn="r" rtl="1" fontAlgn="ctr"/>
                      <a:r>
                        <a:rPr lang="fa-IR" sz="1050" b="1"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849209868"/>
                  </a:ext>
                </a:extLst>
              </a:tr>
              <a:tr h="175595">
                <a:tc rowSpan="2">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ورودی های فرآیند/ تامین کننده</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rtl="1" fontAlgn="ctr"/>
                      <a:r>
                        <a:rPr lang="fa-IR" sz="1050" b="1" i="0" u="none" strike="noStrike">
                          <a:solidFill>
                            <a:srgbClr val="000000"/>
                          </a:solidFill>
                          <a:effectLst/>
                          <a:latin typeface="B Nazanin" panose="00000400000000000000" pitchFamily="2" charset="-78"/>
                          <a:cs typeface="B Nazanin" panose="00000400000000000000" pitchFamily="2" charset="-78"/>
                        </a:rPr>
                        <a:t>اطلاعات/نامه/دستورات</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ct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gridSpan="2">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خروجی های فرآیند / مشتریان</a:t>
                      </a:r>
                    </a:p>
                  </a:txBody>
                  <a:tcPr marL="0" marR="0" marT="0"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hMerge="1">
                  <a:txBody>
                    <a:bodyPr/>
                    <a:lstStyle/>
                    <a:p>
                      <a:pPr rtl="1"/>
                      <a:endParaRPr lang="fa-IR"/>
                    </a:p>
                  </a:txBody>
                  <a:tcPr/>
                </a:tc>
                <a:tc gridSpan="2">
                  <a:txBody>
                    <a:bodyPr/>
                    <a:lstStyle/>
                    <a:p>
                      <a:pPr algn="r" rtl="1" fontAlgn="ctr"/>
                      <a:r>
                        <a:rPr lang="fa-IR" sz="1050" b="1" i="0" u="none" strike="noStrike">
                          <a:solidFill>
                            <a:srgbClr val="000000"/>
                          </a:solidFill>
                          <a:effectLst/>
                          <a:latin typeface="B Nazanin" panose="00000400000000000000" pitchFamily="2" charset="-78"/>
                          <a:cs typeface="B Nazanin" panose="00000400000000000000" pitchFamily="2" charset="-78"/>
                        </a:rPr>
                        <a:t>مطابق با ورودی ها</a:t>
                      </a:r>
                    </a:p>
                  </a:txBody>
                  <a:tcPr marL="0" marR="0" marT="0" marB="0" anchor="ctr">
                    <a:lnL w="25400" cap="flat" cmpd="dbl"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extLst>
                  <a:ext uri="{0D108BD9-81ED-4DB2-BD59-A6C34878D82A}">
                    <a16:rowId xmlns:a16="http://schemas.microsoft.com/office/drawing/2014/main" val="127483821"/>
                  </a:ext>
                </a:extLst>
              </a:tr>
              <a:tr h="280952">
                <a:tc vMerge="1">
                  <a:txBody>
                    <a:bodyPr/>
                    <a:lstStyle/>
                    <a:p>
                      <a:pPr rtl="1"/>
                      <a:endParaRPr lang="fa-IR"/>
                    </a:p>
                  </a:txBody>
                  <a:tcPr/>
                </a:tc>
                <a:tc gridSpan="2">
                  <a:txBody>
                    <a:bodyPr/>
                    <a:lstStyle/>
                    <a:p>
                      <a:pPr algn="ctr" rtl="1" fontAlgn="ctr"/>
                      <a:r>
                        <a:rPr lang="fa-IR" sz="1000" b="0"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1" fontAlgn="ct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pPr rtl="1"/>
                      <a:endParaRPr lang="fa-IR"/>
                    </a:p>
                  </a:txBody>
                  <a:tcPr/>
                </a:tc>
                <a:tc hMerge="1" vMerge="1">
                  <a:txBody>
                    <a:bodyPr/>
                    <a:lstStyle/>
                    <a:p>
                      <a:pPr rtl="1"/>
                      <a:endParaRPr lang="fa-IR"/>
                    </a:p>
                  </a:txBody>
                  <a:tcPr/>
                </a:tc>
                <a:tc gridSpan="2">
                  <a:txBody>
                    <a:bodyPr/>
                    <a:lstStyle/>
                    <a:p>
                      <a:pPr algn="ctr" rtl="1" fontAlgn="ctr"/>
                      <a:r>
                        <a:rPr lang="fa-IR" sz="1050" b="1"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rtl="1"/>
                      <a:endParaRPr lang="fa-IR"/>
                    </a:p>
                  </a:txBody>
                  <a:tcPr/>
                </a:tc>
                <a:extLst>
                  <a:ext uri="{0D108BD9-81ED-4DB2-BD59-A6C34878D82A}">
                    <a16:rowId xmlns:a16="http://schemas.microsoft.com/office/drawing/2014/main" val="1160647490"/>
                  </a:ext>
                </a:extLst>
              </a:tr>
              <a:tr h="237054">
                <a:tc gridSpan="7">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شرح فرآیند و فعالیت های اصلی آن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992994582"/>
                  </a:ext>
                </a:extLst>
              </a:tr>
              <a:tr h="219494">
                <a:tc gridSpan="7">
                  <a:txBody>
                    <a:bodyPr/>
                    <a:lstStyle/>
                    <a:p>
                      <a:pPr algn="r" rtl="1" fontAlgn="ctr"/>
                      <a:r>
                        <a:rPr lang="fa-IR" sz="900" b="1" i="0" u="none" strike="noStrike">
                          <a:solidFill>
                            <a:srgbClr val="000000"/>
                          </a:solidFill>
                          <a:effectLst/>
                          <a:latin typeface="B Nazanin" panose="00000400000000000000" pitchFamily="2" charset="-78"/>
                          <a:cs typeface="B Nazanin" panose="00000400000000000000" pitchFamily="2" charset="-78"/>
                        </a:rPr>
                        <a:t>تببین ویژگی های فرایند که در قالب نمودار قالبی نمی توان نمایش داد.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561255966"/>
                  </a:ext>
                </a:extLst>
              </a:tr>
              <a:tr h="210714">
                <a:tc gridSpan="7">
                  <a:txBody>
                    <a:bodyPr/>
                    <a:lstStyle/>
                    <a:p>
                      <a:pPr algn="ctr" rtl="1" fontAlgn="ctr"/>
                      <a:r>
                        <a:rPr lang="fa-IR" sz="800" b="1" i="0" u="none" strike="noStrike">
                          <a:solidFill>
                            <a:srgbClr val="000000"/>
                          </a:solidFill>
                          <a:effectLst/>
                          <a:latin typeface="B Titr" panose="00000700000000000000" pitchFamily="2" charset="-78"/>
                          <a:cs typeface="B Titr" panose="00000700000000000000" pitchFamily="2" charset="-78"/>
                        </a:rPr>
                        <a:t>نقاط نظارتی و کنترلی فرآیند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978111153"/>
                  </a:ext>
                </a:extLst>
              </a:tr>
              <a:tr h="249683">
                <a:tc gridSpan="2">
                  <a:txBody>
                    <a:bodyPr/>
                    <a:lstStyle/>
                    <a:p>
                      <a:pPr algn="ctr" rtl="1" fontAlgn="ctr"/>
                      <a:r>
                        <a:rPr lang="fa-IR" sz="1000" b="1" i="0" u="none" strike="noStrike" dirty="0">
                          <a:solidFill>
                            <a:srgbClr val="000000"/>
                          </a:solidFill>
                          <a:effectLst/>
                          <a:latin typeface="B Nazanin" panose="00000400000000000000" pitchFamily="2" charset="-78"/>
                          <a:cs typeface="B Nazanin" panose="00000400000000000000" pitchFamily="2" charset="-78"/>
                        </a:rPr>
                        <a:t>مرحله  فرآیند/ زیر فرآیند</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rtl="1"/>
                      <a:endParaRPr lang="fa-IR"/>
                    </a:p>
                  </a:txBody>
                  <a:tcPr/>
                </a:tc>
                <a:tc gridSpan="5">
                  <a:txBody>
                    <a:bodyPr/>
                    <a:lstStyle/>
                    <a:p>
                      <a:pPr algn="ctr" rtl="1" fontAlgn="ctr"/>
                      <a:r>
                        <a:rPr lang="fa-IR" sz="1000" b="1" i="0" u="none" strike="noStrike" dirty="0">
                          <a:solidFill>
                            <a:srgbClr val="000000"/>
                          </a:solidFill>
                          <a:effectLst/>
                          <a:latin typeface="B Nazanin" panose="00000400000000000000" pitchFamily="2" charset="-78"/>
                          <a:cs typeface="B Nazanin" panose="00000400000000000000" pitchFamily="2" charset="-78"/>
                        </a:rPr>
                        <a:t>موضوع کنترل و نظارت</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688722998"/>
                  </a:ext>
                </a:extLst>
              </a:tr>
              <a:tr h="175595">
                <a:tc gridSpan="2">
                  <a:txBody>
                    <a:bodyPr/>
                    <a:lstStyle/>
                    <a:p>
                      <a:pPr algn="l" rtl="0" fontAlgn="b"/>
                      <a:r>
                        <a:rPr lang="fa-IR" sz="10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gridSpan="5">
                  <a:txBody>
                    <a:bodyPr/>
                    <a:lstStyle/>
                    <a:p>
                      <a:pPr algn="ctr" rtl="0" fontAlgn="b"/>
                      <a:r>
                        <a:rPr lang="fa-IR"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862028761"/>
                  </a:ext>
                </a:extLst>
              </a:tr>
              <a:tr h="213025">
                <a:tc gridSpan="2">
                  <a:txBody>
                    <a:bodyPr/>
                    <a:lstStyle/>
                    <a:p>
                      <a:pPr algn="ctr" rtl="1" fontAlgn="ctr"/>
                      <a:r>
                        <a:rPr lang="fa-IR" sz="1000" b="1" i="0" u="none" strike="noStrike">
                          <a:solidFill>
                            <a:srgbClr val="000000"/>
                          </a:solidFill>
                          <a:effectLst/>
                          <a:latin typeface="B Nazanin" panose="00000400000000000000" pitchFamily="2" charset="-78"/>
                          <a:cs typeface="B Nazanin" panose="00000400000000000000" pitchFamily="2" charset="-78"/>
                        </a:rPr>
                        <a:t>شاخص پایش و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rtl="1"/>
                      <a:endParaRPr lang="fa-IR"/>
                    </a:p>
                  </a:txBody>
                  <a:tcPr/>
                </a:tc>
                <a:tc gridSpan="2">
                  <a:txBody>
                    <a:bodyPr/>
                    <a:lstStyle/>
                    <a:p>
                      <a:pPr algn="ctr" rtl="1" fontAlgn="ctr"/>
                      <a:r>
                        <a:rPr lang="fa-IR" sz="1000" b="1" i="0" u="none" strike="noStrike">
                          <a:solidFill>
                            <a:srgbClr val="000000"/>
                          </a:solidFill>
                          <a:effectLst/>
                          <a:latin typeface="B Nazanin" panose="00000400000000000000" pitchFamily="2" charset="-78"/>
                          <a:cs typeface="B Nazanin" panose="00000400000000000000" pitchFamily="2" charset="-78"/>
                        </a:rPr>
                        <a:t>معیار پذیرش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rtl="1"/>
                      <a:endParaRPr lang="fa-IR"/>
                    </a:p>
                  </a:txBody>
                  <a:tcPr/>
                </a:tc>
                <a:tc>
                  <a:txBody>
                    <a:bodyPr/>
                    <a:lstStyle/>
                    <a:p>
                      <a:pPr algn="r" rtl="1" fontAlgn="ctr"/>
                      <a:r>
                        <a:rPr lang="fa-IR" sz="1000" b="1" i="0" u="none" strike="noStrike">
                          <a:solidFill>
                            <a:srgbClr val="000000"/>
                          </a:solidFill>
                          <a:effectLst/>
                          <a:latin typeface="B Nazanin" panose="00000400000000000000" pitchFamily="2" charset="-78"/>
                          <a:cs typeface="B Nazanin" panose="00000400000000000000" pitchFamily="2" charset="-78"/>
                        </a:rPr>
                        <a:t>مسئول پایش و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000" b="1" i="0" u="none" strike="noStrike" dirty="0">
                          <a:solidFill>
                            <a:srgbClr val="000000"/>
                          </a:solidFill>
                          <a:effectLst/>
                          <a:latin typeface="B Nazanin" panose="00000400000000000000" pitchFamily="2" charset="-78"/>
                          <a:cs typeface="B Nazanin" panose="00000400000000000000" pitchFamily="2" charset="-78"/>
                        </a:rPr>
                        <a:t>دوره های پایش و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rtl="1"/>
                      <a:endParaRPr lang="fa-IR"/>
                    </a:p>
                  </a:txBody>
                  <a:tcPr/>
                </a:tc>
                <a:extLst>
                  <a:ext uri="{0D108BD9-81ED-4DB2-BD59-A6C34878D82A}">
                    <a16:rowId xmlns:a16="http://schemas.microsoft.com/office/drawing/2014/main" val="1396729012"/>
                  </a:ext>
                </a:extLst>
              </a:tr>
              <a:tr h="162814">
                <a:tc gridSpan="2">
                  <a:txBody>
                    <a:bodyPr/>
                    <a:lstStyle/>
                    <a:p>
                      <a:pPr algn="ctr" rtl="0" fontAlgn="b"/>
                      <a:r>
                        <a:rPr lang="fa-I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gridSpan="2">
                  <a:txBody>
                    <a:bodyPr/>
                    <a:lstStyle/>
                    <a:p>
                      <a:pPr algn="ctr" rtl="0" fontAlgn="b"/>
                      <a:r>
                        <a:rPr lang="fa-I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a:txBody>
                    <a:bodyPr/>
                    <a:lstStyle/>
                    <a:p>
                      <a:pPr algn="ctr" rtl="0" fontAlgn="b"/>
                      <a:r>
                        <a:rPr lang="fa-IR" sz="900" b="0"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b"/>
                      <a:r>
                        <a:rPr lang="fa-IR" sz="9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extLst>
                  <a:ext uri="{0D108BD9-81ED-4DB2-BD59-A6C34878D82A}">
                    <a16:rowId xmlns:a16="http://schemas.microsoft.com/office/drawing/2014/main" val="908356284"/>
                  </a:ext>
                </a:extLst>
              </a:tr>
            </a:tbl>
          </a:graphicData>
        </a:graphic>
      </p:graphicFrame>
    </p:spTree>
    <p:extLst>
      <p:ext uri="{BB962C8B-B14F-4D97-AF65-F5344CB8AC3E}">
        <p14:creationId xmlns:p14="http://schemas.microsoft.com/office/powerpoint/2010/main" val="86957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15023359"/>
              </p:ext>
            </p:extLst>
          </p:nvPr>
        </p:nvGraphicFramePr>
        <p:xfrm>
          <a:off x="462497" y="228592"/>
          <a:ext cx="10796052" cy="6537450"/>
        </p:xfrm>
        <a:graphic>
          <a:graphicData uri="http://schemas.openxmlformats.org/drawingml/2006/table">
            <a:tbl>
              <a:tblPr rtl="1"/>
              <a:tblGrid>
                <a:gridCol w="2072740">
                  <a:extLst>
                    <a:ext uri="{9D8B030D-6E8A-4147-A177-3AD203B41FA5}">
                      <a16:colId xmlns:a16="http://schemas.microsoft.com/office/drawing/2014/main" val="3427442196"/>
                    </a:ext>
                  </a:extLst>
                </a:gridCol>
                <a:gridCol w="123407">
                  <a:extLst>
                    <a:ext uri="{9D8B030D-6E8A-4147-A177-3AD203B41FA5}">
                      <a16:colId xmlns:a16="http://schemas.microsoft.com/office/drawing/2014/main" val="3298904773"/>
                    </a:ext>
                  </a:extLst>
                </a:gridCol>
                <a:gridCol w="2009239">
                  <a:extLst>
                    <a:ext uri="{9D8B030D-6E8A-4147-A177-3AD203B41FA5}">
                      <a16:colId xmlns:a16="http://schemas.microsoft.com/office/drawing/2014/main" val="737966334"/>
                    </a:ext>
                  </a:extLst>
                </a:gridCol>
                <a:gridCol w="1308344">
                  <a:extLst>
                    <a:ext uri="{9D8B030D-6E8A-4147-A177-3AD203B41FA5}">
                      <a16:colId xmlns:a16="http://schemas.microsoft.com/office/drawing/2014/main" val="344197723"/>
                    </a:ext>
                  </a:extLst>
                </a:gridCol>
                <a:gridCol w="2087118">
                  <a:extLst>
                    <a:ext uri="{9D8B030D-6E8A-4147-A177-3AD203B41FA5}">
                      <a16:colId xmlns:a16="http://schemas.microsoft.com/office/drawing/2014/main" val="974921251"/>
                    </a:ext>
                  </a:extLst>
                </a:gridCol>
                <a:gridCol w="1293642">
                  <a:extLst>
                    <a:ext uri="{9D8B030D-6E8A-4147-A177-3AD203B41FA5}">
                      <a16:colId xmlns:a16="http://schemas.microsoft.com/office/drawing/2014/main" val="375568438"/>
                    </a:ext>
                  </a:extLst>
                </a:gridCol>
                <a:gridCol w="453038">
                  <a:extLst>
                    <a:ext uri="{9D8B030D-6E8A-4147-A177-3AD203B41FA5}">
                      <a16:colId xmlns:a16="http://schemas.microsoft.com/office/drawing/2014/main" val="106337330"/>
                    </a:ext>
                  </a:extLst>
                </a:gridCol>
                <a:gridCol w="1448524">
                  <a:extLst>
                    <a:ext uri="{9D8B030D-6E8A-4147-A177-3AD203B41FA5}">
                      <a16:colId xmlns:a16="http://schemas.microsoft.com/office/drawing/2014/main" val="2581596751"/>
                    </a:ext>
                  </a:extLst>
                </a:gridCol>
              </a:tblGrid>
              <a:tr h="488442">
                <a:tc gridSpan="8">
                  <a:txBody>
                    <a:bodyPr/>
                    <a:lstStyle/>
                    <a:p>
                      <a:pPr algn="ctr" rtl="0" fontAlgn="b"/>
                      <a:r>
                        <a:rPr lang="fa-IR" sz="1200" b="1" i="0" u="none" strike="noStrike" dirty="0" smtClean="0">
                          <a:solidFill>
                            <a:srgbClr val="FF0000"/>
                          </a:solidFill>
                          <a:effectLst/>
                          <a:latin typeface="B Titr" panose="00000700000000000000" pitchFamily="2" charset="-78"/>
                          <a:cs typeface="B Titr" panose="00000700000000000000" pitchFamily="2" charset="-78"/>
                        </a:rPr>
                        <a:t>شناسنامه </a:t>
                      </a:r>
                      <a:r>
                        <a:rPr lang="fa-IR" sz="1200" b="1" i="0" u="none" strike="noStrike" dirty="0">
                          <a:solidFill>
                            <a:srgbClr val="FF0000"/>
                          </a:solidFill>
                          <a:effectLst/>
                          <a:latin typeface="B Titr" panose="00000700000000000000" pitchFamily="2" charset="-78"/>
                          <a:cs typeface="B Titr" panose="00000700000000000000" pitchFamily="2" charset="-78"/>
                        </a:rPr>
                        <a:t>فرآیند</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pPr algn="ctr" rtl="1" fontAlgn="ctr"/>
                      <a:endParaRPr lang="fa-IR" sz="1200" b="1" i="0" u="none" strike="noStrike" dirty="0">
                        <a:solidFill>
                          <a:srgbClr val="FF0000"/>
                        </a:solidFill>
                        <a:effectLst/>
                        <a:latin typeface="B Titr" panose="00000700000000000000" pitchFamily="2" charset="-78"/>
                        <a:cs typeface="B Titr" panose="00000700000000000000" pitchFamily="2" charset="-7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pPr algn="ctr" rtl="1" fontAlgn="ctr"/>
                      <a:endParaRPr lang="fa-IR" sz="1200" b="1" i="0" u="none" strike="noStrike">
                        <a:solidFill>
                          <a:srgbClr val="FF0000"/>
                        </a:solidFill>
                        <a:effectLst/>
                        <a:latin typeface="B Titr" panose="00000700000000000000" pitchFamily="2" charset="-78"/>
                        <a:cs typeface="B Titr" panose="00000700000000000000" pitchFamily="2" charset="-78"/>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333881100"/>
                  </a:ext>
                </a:extLst>
              </a:tr>
              <a:tr h="307292">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نام فرآیند:  </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a:txBody>
                    <a:bodyPr/>
                    <a:lstStyle/>
                    <a:p>
                      <a:pPr algn="ctr" rtl="1" fontAlgn="ctr"/>
                      <a:r>
                        <a:rPr lang="fa-IR" sz="1400" b="0" i="0" u="none" strike="noStrike" dirty="0" smtClean="0">
                          <a:solidFill>
                            <a:srgbClr val="000000"/>
                          </a:solidFill>
                          <a:effectLst/>
                          <a:latin typeface="B Nazanin" panose="00000400000000000000" pitchFamily="2" charset="-78"/>
                          <a:cs typeface="B Nazanin" panose="00000400000000000000" pitchFamily="2" charset="-78"/>
                        </a:rPr>
                        <a:t>برگزاری</a:t>
                      </a:r>
                      <a:r>
                        <a:rPr lang="fa-IR" sz="1400" b="0" i="0" u="none" strike="noStrike" baseline="0" dirty="0" smtClean="0">
                          <a:solidFill>
                            <a:srgbClr val="000000"/>
                          </a:solidFill>
                          <a:effectLst/>
                          <a:latin typeface="B Nazanin" panose="00000400000000000000" pitchFamily="2" charset="-78"/>
                          <a:cs typeface="B Nazanin" panose="00000400000000000000" pitchFamily="2" charset="-78"/>
                        </a:rPr>
                        <a:t> دوره های آموزشی مدیران</a:t>
                      </a:r>
                      <a:r>
                        <a:rPr lang="fa-IR" sz="1400" b="0"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1" fontAlgn="ctr"/>
                      <a:endParaRPr lang="fa-IR" sz="1100" b="0"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کد استاندارد فرایند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pPr rtl="1"/>
                      <a:endParaRPr lang="fa-IR"/>
                    </a:p>
                  </a:txBody>
                  <a:tcPr/>
                </a:tc>
                <a:tc>
                  <a:txBody>
                    <a:bodyPr/>
                    <a:lstStyle/>
                    <a:p>
                      <a:pPr algn="l" rtl="1" fontAlgn="ctr"/>
                      <a:r>
                        <a:rPr lang="en-US" sz="1100" b="0" i="0" u="none" strike="noStrike" dirty="0" smtClean="0">
                          <a:solidFill>
                            <a:srgbClr val="000000"/>
                          </a:solidFill>
                          <a:effectLst/>
                          <a:latin typeface="B Nazanin" panose="00000400000000000000" pitchFamily="2" charset="-78"/>
                          <a:cs typeface="B Nazanin" panose="00000400000000000000" pitchFamily="2" charset="-78"/>
                        </a:rPr>
                        <a:t>to-1-2-2</a:t>
                      </a:r>
                      <a:r>
                        <a:rPr lang="fa-IR" sz="1100" b="0"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103259"/>
                  </a:ext>
                </a:extLst>
              </a:tr>
              <a:tr h="324972">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 کد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a:txBody>
                    <a:bodyPr/>
                    <a:lstStyle/>
                    <a:p>
                      <a:pPr algn="ctr" rtl="1" fontAlgn="ctr"/>
                      <a:r>
                        <a:rPr lang="en-US" sz="1050" b="1" i="0" u="none" strike="noStrike" dirty="0" smtClean="0">
                          <a:solidFill>
                            <a:srgbClr val="000000"/>
                          </a:solidFill>
                          <a:effectLst/>
                          <a:latin typeface="B Nazanin" panose="00000400000000000000" pitchFamily="2" charset="-78"/>
                          <a:cs typeface="B Nazanin" panose="00000400000000000000" pitchFamily="2" charset="-78"/>
                        </a:rPr>
                        <a:t>2</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gridSpan="2">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تاریخ بازنگری</a:t>
                      </a:r>
                    </a:p>
                  </a:txBody>
                  <a:tcPr marL="0" marR="0" marT="0"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rtl="1"/>
                      <a:endParaRPr lang="fa-IR"/>
                    </a:p>
                  </a:txBody>
                  <a:tcPr/>
                </a:tc>
                <a:tc>
                  <a:txBody>
                    <a:bodyPr/>
                    <a:lstStyle/>
                    <a:p>
                      <a:pPr algn="ctr" rtl="1" fontAlgn="ctr"/>
                      <a:r>
                        <a:rPr lang="fa-IR" sz="900" b="0"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5619505"/>
                  </a:ext>
                </a:extLst>
              </a:tr>
              <a:tr h="278781">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خدمت تولید شده</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rtl="1" fontAlgn="ctr"/>
                      <a:r>
                        <a:rPr lang="fa-IR" sz="1050" b="1" i="0" u="none" strike="noStrike" kern="1200" dirty="0" smtClean="0">
                          <a:solidFill>
                            <a:srgbClr val="000000"/>
                          </a:solidFill>
                          <a:effectLst/>
                          <a:latin typeface="B Nazanin" panose="00000400000000000000" pitchFamily="2" charset="-78"/>
                          <a:ea typeface="+mn-ea"/>
                          <a:cs typeface="B Nazanin" panose="00000400000000000000" pitchFamily="2" charset="-78"/>
                        </a:rPr>
                        <a:t> برگزاری</a:t>
                      </a:r>
                      <a:r>
                        <a:rPr lang="fa-IR" sz="1050" b="1" i="0" u="none" strike="noStrike" kern="1200" baseline="0" dirty="0" smtClean="0">
                          <a:solidFill>
                            <a:srgbClr val="000000"/>
                          </a:solidFill>
                          <a:effectLst/>
                          <a:latin typeface="B Nazanin" panose="00000400000000000000" pitchFamily="2" charset="-78"/>
                          <a:ea typeface="+mn-ea"/>
                          <a:cs typeface="B Nazanin" panose="00000400000000000000" pitchFamily="2" charset="-78"/>
                        </a:rPr>
                        <a:t> د</a:t>
                      </a:r>
                      <a:r>
                        <a:rPr lang="fa-IR" sz="1050" b="1" i="0" u="none" strike="noStrike" kern="1200" dirty="0" smtClean="0">
                          <a:solidFill>
                            <a:srgbClr val="000000"/>
                          </a:solidFill>
                          <a:effectLst/>
                          <a:latin typeface="B Nazanin" panose="00000400000000000000" pitchFamily="2" charset="-78"/>
                          <a:ea typeface="+mn-ea"/>
                          <a:cs typeface="B Nazanin" panose="00000400000000000000" pitchFamily="2" charset="-78"/>
                        </a:rPr>
                        <a:t>وره های آموزشی نیاز سنجی شده</a:t>
                      </a:r>
                      <a:endParaRPr lang="fa-IR" sz="1050" b="1" i="0" u="none" strike="noStrike" kern="1200" dirty="0">
                        <a:solidFill>
                          <a:srgbClr val="000000"/>
                        </a:solidFill>
                        <a:effectLst/>
                        <a:latin typeface="B Nazanin" panose="00000400000000000000" pitchFamily="2" charset="-78"/>
                        <a:ea typeface="+mn-ea"/>
                        <a:cs typeface="B Nazanin" panose="00000400000000000000" pitchFamily="2" charset="-78"/>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شناسه خدمت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r" rtl="1" fontAlgn="b"/>
                      <a:r>
                        <a:rPr lang="fa-IR" sz="1050" b="0"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164925301"/>
                  </a:ext>
                </a:extLst>
              </a:tr>
              <a:tr h="289932">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صاحب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rtl="1" fontAlgn="ctr"/>
                      <a:r>
                        <a:rPr lang="fa-IR" sz="1050" b="1" i="0" u="none" strike="noStrike" kern="1200" dirty="0" smtClean="0">
                          <a:solidFill>
                            <a:srgbClr val="000000"/>
                          </a:solidFill>
                          <a:effectLst/>
                          <a:latin typeface="B Nazanin" panose="00000400000000000000" pitchFamily="2" charset="-78"/>
                          <a:ea typeface="+mn-ea"/>
                          <a:cs typeface="B Nazanin" panose="00000400000000000000" pitchFamily="2" charset="-78"/>
                        </a:rPr>
                        <a:t>  آموزش کارکنان</a:t>
                      </a:r>
                      <a:r>
                        <a:rPr lang="fa-IR" sz="1050" b="1" i="0" u="none" strike="noStrike" kern="1200" dirty="0">
                          <a:solidFill>
                            <a:srgbClr val="000000"/>
                          </a:solidFill>
                          <a:effectLst/>
                          <a:latin typeface="B Nazanin" panose="00000400000000000000" pitchFamily="2" charset="-78"/>
                          <a:ea typeface="+mn-ea"/>
                          <a:cs typeface="B Nazanin" panose="00000400000000000000" pitchFamily="2" charset="-78"/>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rtl="1" fontAlgn="ctr"/>
                      <a:endParaRPr lang="fa-IR" sz="900" b="0"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معاونت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1" fontAlgn="ctr"/>
                      <a:r>
                        <a:rPr lang="fa-IR" sz="1200" b="0" i="0" u="none" strike="noStrike" dirty="0" smtClean="0">
                          <a:solidFill>
                            <a:srgbClr val="000000"/>
                          </a:solidFill>
                          <a:effectLst/>
                          <a:latin typeface="B Nazanin" panose="00000400000000000000" pitchFamily="2" charset="-78"/>
                          <a:cs typeface="B Nazanin" panose="00000400000000000000" pitchFamily="2" charset="-78"/>
                        </a:rPr>
                        <a:t>توسعه مدیریت و منابع دانشگاه</a:t>
                      </a:r>
                      <a:r>
                        <a:rPr lang="fa-IR" sz="1200" b="0"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اداره/مرکز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rtl="1" fontAlgn="ctr"/>
                      <a:r>
                        <a:rPr lang="fa-IR" sz="1100" b="0" i="0" u="none" strike="noStrike" dirty="0" smtClean="0">
                          <a:solidFill>
                            <a:srgbClr val="000000"/>
                          </a:solidFill>
                          <a:effectLst/>
                          <a:latin typeface="B Nazanin" panose="00000400000000000000" pitchFamily="2" charset="-78"/>
                          <a:cs typeface="B Nazanin" panose="00000400000000000000" pitchFamily="2" charset="-78"/>
                        </a:rPr>
                        <a:t>مدیریت</a:t>
                      </a:r>
                      <a:r>
                        <a:rPr lang="fa-IR" sz="1100" b="0" i="0" u="none" strike="noStrike" baseline="0" dirty="0" smtClean="0">
                          <a:solidFill>
                            <a:srgbClr val="000000"/>
                          </a:solidFill>
                          <a:effectLst/>
                          <a:latin typeface="B Nazanin" panose="00000400000000000000" pitchFamily="2" charset="-78"/>
                          <a:cs typeface="B Nazanin" panose="00000400000000000000" pitchFamily="2" charset="-78"/>
                        </a:rPr>
                        <a:t> توسعه سازمان و تحول اداری</a:t>
                      </a:r>
                      <a:r>
                        <a:rPr lang="fa-IR" sz="1100" b="0"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rtl="1" fontAlgn="ctr"/>
                      <a:endParaRPr lang="fa-IR" sz="900" b="0"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620140"/>
                  </a:ext>
                </a:extLst>
              </a:tr>
              <a:tr h="278779">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ناظر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معاونت توسعه و مدیریت منابع </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81786378"/>
                  </a:ext>
                </a:extLst>
              </a:tr>
              <a:tr h="175595">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ذینفعان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7">
                  <a:txBody>
                    <a:bodyPr/>
                    <a:lstStyle/>
                    <a:p>
                      <a:pPr algn="r" rtl="1" fontAlgn="ctr"/>
                      <a:r>
                        <a:rPr lang="fa-IR" sz="1050" b="1" i="0" u="none" strike="noStrike" dirty="0">
                          <a:solidFill>
                            <a:srgbClr val="000000"/>
                          </a:solidFill>
                          <a:effectLst/>
                          <a:latin typeface="B Nazanin" panose="00000400000000000000" pitchFamily="2" charset="-78"/>
                          <a:cs typeface="B Nazanin" panose="00000400000000000000" pitchFamily="2" charset="-78"/>
                        </a:rPr>
                        <a:t> </a:t>
                      </a:r>
                      <a:r>
                        <a:rPr lang="fa-IR" sz="1050" b="1" i="0" u="none" strike="noStrike" dirty="0" smtClean="0">
                          <a:solidFill>
                            <a:srgbClr val="000000"/>
                          </a:solidFill>
                          <a:effectLst/>
                          <a:latin typeface="B Nazanin" panose="00000400000000000000" pitchFamily="2" charset="-78"/>
                          <a:cs typeface="B Nazanin" panose="00000400000000000000" pitchFamily="2" charset="-78"/>
                        </a:rPr>
                        <a:t>مدیران پایه، میانی و عملیاتی دانشگاه</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441672144"/>
                  </a:ext>
                </a:extLst>
              </a:tr>
              <a:tr h="175595">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نوع فرآیند </a:t>
                      </a:r>
                      <a:r>
                        <a:rPr lang="fa-IR" sz="1000" b="1" i="0" u="none" strike="noStrike" dirty="0" smtClean="0">
                          <a:solidFill>
                            <a:srgbClr val="000000"/>
                          </a:solidFill>
                          <a:effectLst/>
                          <a:latin typeface="B Titr" panose="00000700000000000000" pitchFamily="2" charset="-78"/>
                          <a:cs typeface="B Titr" panose="00000700000000000000" pitchFamily="2" charset="-78"/>
                        </a:rPr>
                        <a:t>  </a:t>
                      </a:r>
                      <a:endParaRPr lang="fa-IR" sz="1000" b="1" i="0" u="none" strike="noStrike" dirty="0">
                        <a:solidFill>
                          <a:srgbClr val="000000"/>
                        </a:solidFill>
                        <a:effectLst/>
                        <a:latin typeface="B Titr" panose="00000700000000000000" pitchFamily="2" charset="-78"/>
                        <a:cs typeface="B Titr" panose="00000700000000000000" pitchFamily="2" charset="-78"/>
                      </a:endParaRP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اصلی</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632970374"/>
                  </a:ext>
                </a:extLst>
              </a:tr>
              <a:tr h="175595">
                <a:tc rowSpan="3">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هدف فرایند و اهداف استراتژیک مرتبط با فرآیند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هدف اصلی:آموزش و توانمندسازی منابع انسانی</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595134337"/>
                  </a:ext>
                </a:extLst>
              </a:tr>
              <a:tr h="175595">
                <a:tc vMerge="1">
                  <a:txBody>
                    <a:bodyPr/>
                    <a:lstStyle/>
                    <a:p>
                      <a:pPr rtl="1"/>
                      <a:endParaRPr lang="fa-IR"/>
                    </a:p>
                  </a:txBody>
                  <a:tcPr/>
                </a:tc>
                <a:tc gridSpan="7">
                  <a:txBody>
                    <a:bodyPr/>
                    <a:lstStyle/>
                    <a:p>
                      <a:pPr algn="r" rtl="1" fontAlgn="ctr"/>
                      <a:r>
                        <a:rPr lang="fa-IR" sz="1050" b="1" i="0" u="none" strike="noStrike" dirty="0">
                          <a:solidFill>
                            <a:srgbClr val="000000"/>
                          </a:solidFill>
                          <a:effectLst/>
                          <a:latin typeface="B Nazanin" panose="00000400000000000000" pitchFamily="2" charset="-78"/>
                          <a:cs typeface="B Nazanin" panose="00000400000000000000" pitchFamily="2" charset="-78"/>
                        </a:rPr>
                        <a:t> </a:t>
                      </a:r>
                      <a:r>
                        <a:rPr lang="fa-IR" sz="1050" b="1" i="0" u="none" strike="noStrike" dirty="0" smtClean="0">
                          <a:solidFill>
                            <a:srgbClr val="000000"/>
                          </a:solidFill>
                          <a:effectLst/>
                          <a:latin typeface="B Nazanin" panose="00000400000000000000" pitchFamily="2" charset="-78"/>
                          <a:cs typeface="B Nazanin" panose="00000400000000000000" pitchFamily="2" charset="-78"/>
                        </a:rPr>
                        <a:t>بررسی و شناخت 100 درصد نیازهای آموزشی مدیران و کارکنان با مشارکت ذینفعان</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910527019"/>
                  </a:ext>
                </a:extLst>
              </a:tr>
              <a:tr h="161659">
                <a:tc vMerge="1">
                  <a:txBody>
                    <a:bodyPr/>
                    <a:lstStyle/>
                    <a:p>
                      <a:pPr rtl="1"/>
                      <a:endParaRPr lang="fa-IR"/>
                    </a:p>
                  </a:txBody>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ارتقای بینش و دانش مدیران- ارتقای مهارتهای ادراکی و ارتباطی مدیران- برگزاری حداقل</a:t>
                      </a:r>
                      <a:r>
                        <a:rPr lang="fa-IR" sz="1050" b="1" i="0" u="none" strike="noStrike" baseline="0" dirty="0" smtClean="0">
                          <a:solidFill>
                            <a:srgbClr val="000000"/>
                          </a:solidFill>
                          <a:effectLst/>
                          <a:latin typeface="B Nazanin" panose="00000400000000000000" pitchFamily="2" charset="-78"/>
                          <a:cs typeface="B Nazanin" panose="00000400000000000000" pitchFamily="2" charset="-78"/>
                        </a:rPr>
                        <a:t> 70 ساعت آموزش شغلی و 30 ساعت دوره عمومی</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723465106"/>
                  </a:ext>
                </a:extLst>
              </a:tr>
              <a:tr h="234939">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فرآیند بالادستی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FBFBF"/>
                    </a:solidFill>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مدیریت منابع انسانی( با تمرکز بر آموزش مدیران)</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975803820"/>
                  </a:ext>
                </a:extLst>
              </a:tr>
              <a:tr h="230794">
                <a:tc>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فرآیندهای پایین دستی</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راه اندازی سامانه تحت وب نیازسنجی آموزشی</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014848550"/>
                  </a:ext>
                </a:extLst>
              </a:tr>
              <a:tr h="270247">
                <a:tc>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دامنه کاریرد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کلیه واحدهای تابعه دانشگاه</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284776696"/>
                  </a:ext>
                </a:extLst>
              </a:tr>
              <a:tr h="175595">
                <a:tc rowSpan="3">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مقررات مرتبط با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قانون مدیریت</a:t>
                      </a:r>
                      <a:r>
                        <a:rPr lang="fa-IR" sz="1050" b="1" i="0" u="none" strike="noStrike" baseline="0" dirty="0" smtClean="0">
                          <a:solidFill>
                            <a:srgbClr val="000000"/>
                          </a:solidFill>
                          <a:effectLst/>
                          <a:latin typeface="B Nazanin" panose="00000400000000000000" pitchFamily="2" charset="-78"/>
                          <a:cs typeface="B Nazanin" panose="00000400000000000000" pitchFamily="2" charset="-78"/>
                        </a:rPr>
                        <a:t> خدمات کشوری</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450605509"/>
                  </a:ext>
                </a:extLst>
              </a:tr>
              <a:tr h="175595">
                <a:tc vMerge="1">
                  <a:txBody>
                    <a:bodyPr/>
                    <a:lstStyle/>
                    <a:p>
                      <a:pPr rtl="1"/>
                      <a:endParaRPr lang="fa-IR"/>
                    </a:p>
                  </a:txBody>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ماده 46 آیین نامه اداری و استخدامی کارکنان غیرهیئت علمی دانشگاه</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564937241"/>
                  </a:ext>
                </a:extLst>
              </a:tr>
              <a:tr h="175595">
                <a:tc vMerge="1">
                  <a:txBody>
                    <a:bodyPr/>
                    <a:lstStyle/>
                    <a:p>
                      <a:pPr rtl="1"/>
                      <a:endParaRPr lang="fa-IR"/>
                    </a:p>
                  </a:txBody>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دستورالعمل ها و مصوبات اداری در خصوص توانمندسازی مدیران</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826288028"/>
                  </a:ext>
                </a:extLst>
              </a:tr>
              <a:tr h="175595">
                <a:tc rowSpan="2">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سیستم ها و منابع اطلاعاتی فرآیند</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7">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  سیستم پرسنلی آذرخش- سیستم تحت وب آموزش</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636203579"/>
                  </a:ext>
                </a:extLst>
              </a:tr>
              <a:tr h="175595">
                <a:tc vMerge="1">
                  <a:txBody>
                    <a:bodyPr/>
                    <a:lstStyle/>
                    <a:p>
                      <a:pPr rtl="1"/>
                      <a:endParaRPr lang="fa-IR"/>
                    </a:p>
                  </a:txBody>
                  <a:tcPr/>
                </a:tc>
                <a:tc gridSpan="7">
                  <a:txBody>
                    <a:bodyPr/>
                    <a:lstStyle/>
                    <a:p>
                      <a:pPr algn="r" rtl="1" fontAlgn="ctr"/>
                      <a:r>
                        <a:rPr lang="fa-IR" sz="1050" b="1" i="0" u="none" strike="noStrike" dirty="0">
                          <a:solidFill>
                            <a:srgbClr val="000000"/>
                          </a:solidFill>
                          <a:effectLst/>
                          <a:latin typeface="B Nazanin" panose="00000400000000000000" pitchFamily="2" charset="-78"/>
                          <a:cs typeface="B Nazanin" panose="00000400000000000000" pitchFamily="2" charset="-78"/>
                        </a:rPr>
                        <a:t> </a:t>
                      </a:r>
                      <a:r>
                        <a:rPr lang="fa-IR" sz="1050" b="1" i="0" u="none" strike="noStrike" dirty="0" smtClean="0">
                          <a:solidFill>
                            <a:srgbClr val="000000"/>
                          </a:solidFill>
                          <a:effectLst/>
                          <a:latin typeface="B Nazanin" panose="00000400000000000000" pitchFamily="2" charset="-78"/>
                          <a:cs typeface="B Nazanin" panose="00000400000000000000" pitchFamily="2" charset="-78"/>
                        </a:rPr>
                        <a:t>پورتال آموزش کارکنان</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849209868"/>
                  </a:ext>
                </a:extLst>
              </a:tr>
              <a:tr h="175595">
                <a:tc rowSpan="2">
                  <a:txBody>
                    <a:bodyPr/>
                    <a:lstStyle/>
                    <a:p>
                      <a:pPr algn="ctr" rtl="1" fontAlgn="ctr"/>
                      <a:r>
                        <a:rPr lang="fa-IR" sz="1000" b="1" i="0" u="none" strike="noStrike">
                          <a:solidFill>
                            <a:srgbClr val="000000"/>
                          </a:solidFill>
                          <a:effectLst/>
                          <a:latin typeface="B Titr" panose="00000700000000000000" pitchFamily="2" charset="-78"/>
                          <a:cs typeface="B Titr" panose="00000700000000000000" pitchFamily="2" charset="-78"/>
                        </a:rPr>
                        <a:t>ورودی های فرآیند/ تامین کننده</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algn="ct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اطلاعات</a:t>
                      </a:r>
                      <a:r>
                        <a:rPr lang="fa-IR" sz="1050" b="1" i="0" u="none" strike="noStrike" baseline="0" dirty="0" smtClean="0">
                          <a:solidFill>
                            <a:srgbClr val="000000"/>
                          </a:solidFill>
                          <a:effectLst/>
                          <a:latin typeface="B Nazanin" panose="00000400000000000000" pitchFamily="2" charset="-78"/>
                          <a:cs typeface="B Nazanin" panose="00000400000000000000" pitchFamily="2" charset="-78"/>
                        </a:rPr>
                        <a:t> پرسنلی مدیران / سیستم پرسنلی</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ctr" rtl="1" fontAlgn="ctr"/>
                      <a:endParaRPr lang="fa-IR" sz="900" b="1"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gridSpan="2">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خروجی های فرآیند / مشتریان</a:t>
                      </a:r>
                    </a:p>
                  </a:txBody>
                  <a:tcPr marL="0" marR="0" marT="0" marB="0" anchor="ctr">
                    <a:lnL w="1270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hMerge="1">
                  <a:txBody>
                    <a:bodyPr/>
                    <a:lstStyle/>
                    <a:p>
                      <a:pPr rtl="1"/>
                      <a:endParaRPr lang="fa-IR"/>
                    </a:p>
                  </a:txBody>
                  <a:tcPr/>
                </a:tc>
                <a:tc gridSpan="3">
                  <a:txBody>
                    <a:bodyPr/>
                    <a:lstStyle/>
                    <a:p>
                      <a:pPr algn="r" rtl="1" fontAlgn="ctr"/>
                      <a:r>
                        <a:rPr lang="fa-IR" sz="1050" b="1" i="0" u="none" strike="noStrike" dirty="0" smtClean="0">
                          <a:solidFill>
                            <a:srgbClr val="000000"/>
                          </a:solidFill>
                          <a:effectLst/>
                          <a:latin typeface="B Nazanin" panose="00000400000000000000" pitchFamily="2" charset="-78"/>
                          <a:cs typeface="B Nazanin" panose="00000400000000000000" pitchFamily="2" charset="-78"/>
                        </a:rPr>
                        <a:t>برنامه ریزی و تعیین برنامه</a:t>
                      </a:r>
                      <a:r>
                        <a:rPr lang="fa-IR" sz="1050" b="1" i="0" u="none" strike="noStrike" baseline="0" dirty="0" smtClean="0">
                          <a:solidFill>
                            <a:srgbClr val="000000"/>
                          </a:solidFill>
                          <a:effectLst/>
                          <a:latin typeface="B Nazanin" panose="00000400000000000000" pitchFamily="2" charset="-78"/>
                          <a:cs typeface="B Nazanin" panose="00000400000000000000" pitchFamily="2" charset="-78"/>
                        </a:rPr>
                        <a:t> های آموزشی سالیانه مدیران دانشگاه</a:t>
                      </a:r>
                      <a:endParaRPr lang="fa-IR" sz="105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27483821"/>
                  </a:ext>
                </a:extLst>
              </a:tr>
              <a:tr h="280952">
                <a:tc vMerge="1">
                  <a:txBody>
                    <a:bodyPr/>
                    <a:lstStyle/>
                    <a:p>
                      <a:pPr rtl="1"/>
                      <a:endParaRPr lang="fa-IR"/>
                    </a:p>
                  </a:txBody>
                  <a:tcPr/>
                </a:tc>
                <a:tc gridSpan="2">
                  <a:txBody>
                    <a:bodyPr/>
                    <a:lstStyle/>
                    <a:p>
                      <a:pPr algn="ctr" rtl="1" fontAlgn="ctr"/>
                      <a:r>
                        <a:rPr lang="fa-IR" sz="1000" b="0" i="0" u="none" strike="noStrike" dirty="0" smtClean="0">
                          <a:solidFill>
                            <a:srgbClr val="000000"/>
                          </a:solidFill>
                          <a:effectLst/>
                          <a:latin typeface="B Nazanin" panose="00000400000000000000" pitchFamily="2" charset="-78"/>
                          <a:cs typeface="B Nazanin" panose="00000400000000000000" pitchFamily="2" charset="-78"/>
                        </a:rPr>
                        <a:t>نیازسنجی آموزشی/ پورتال آموزش کارکنان</a:t>
                      </a:r>
                      <a:endParaRPr lang="fa-IR" sz="1000" b="0"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rtl="1" fontAlgn="ctr"/>
                      <a:endParaRPr lang="fa-IR" sz="800" b="0" i="0" u="none" strike="noStrike">
                        <a:solidFill>
                          <a:srgbClr val="000000"/>
                        </a:solidFill>
                        <a:effectLst/>
                        <a:latin typeface="B Nazanin" panose="00000400000000000000" pitchFamily="2" charset="-78"/>
                        <a:cs typeface="B Nazanin" panose="00000400000000000000" pitchFamily="2" charset="-78"/>
                      </a:endParaRP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pPr rtl="1"/>
                      <a:endParaRPr lang="fa-IR"/>
                    </a:p>
                  </a:txBody>
                  <a:tcPr/>
                </a:tc>
                <a:tc hMerge="1" vMerge="1">
                  <a:txBody>
                    <a:bodyPr/>
                    <a:lstStyle/>
                    <a:p>
                      <a:pPr rtl="1"/>
                      <a:endParaRPr lang="fa-IR"/>
                    </a:p>
                  </a:txBody>
                  <a:tcPr/>
                </a:tc>
                <a:tc gridSpan="3">
                  <a:txBody>
                    <a:bodyPr/>
                    <a:lstStyle/>
                    <a:p>
                      <a:pPr algn="ctr" rtl="1" fontAlgn="ctr"/>
                      <a:r>
                        <a:rPr lang="fa-IR" sz="1050" b="1" i="0" u="none" strike="noStrike" dirty="0">
                          <a:solidFill>
                            <a:srgbClr val="000000"/>
                          </a:solidFill>
                          <a:effectLst/>
                          <a:latin typeface="B Nazanin" panose="00000400000000000000" pitchFamily="2" charset="-78"/>
                          <a:cs typeface="B Nazanin" panose="00000400000000000000" pitchFamily="2" charset="-78"/>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160647490"/>
                  </a:ext>
                </a:extLst>
              </a:tr>
              <a:tr h="237054">
                <a:tc gridSpan="8">
                  <a:txBody>
                    <a:bodyPr/>
                    <a:lstStyle/>
                    <a:p>
                      <a:pPr algn="ctr" rtl="1" fontAlgn="ctr"/>
                      <a:r>
                        <a:rPr lang="fa-IR" sz="1000" b="1" i="0" u="none" strike="noStrike" dirty="0">
                          <a:solidFill>
                            <a:srgbClr val="000000"/>
                          </a:solidFill>
                          <a:effectLst/>
                          <a:latin typeface="B Titr" panose="00000700000000000000" pitchFamily="2" charset="-78"/>
                          <a:cs typeface="B Titr" panose="00000700000000000000" pitchFamily="2" charset="-78"/>
                        </a:rPr>
                        <a:t>شرح فرآیند و فعالیت های اصلی آن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992994582"/>
                  </a:ext>
                </a:extLst>
              </a:tr>
              <a:tr h="219494">
                <a:tc gridSpan="8">
                  <a:txBody>
                    <a:bodyPr/>
                    <a:lstStyle/>
                    <a:p>
                      <a:pPr algn="r" rtl="1" fontAlgn="ctr"/>
                      <a:r>
                        <a:rPr lang="fa-IR" sz="900" b="1" i="0" u="none" strike="noStrike" dirty="0" smtClean="0">
                          <a:solidFill>
                            <a:srgbClr val="000000"/>
                          </a:solidFill>
                          <a:effectLst/>
                          <a:latin typeface="B Nazanin" panose="00000400000000000000" pitchFamily="2" charset="-78"/>
                          <a:cs typeface="B Nazanin" panose="00000400000000000000" pitchFamily="2" charset="-78"/>
                        </a:rPr>
                        <a:t>نیازسنجی آموزشی مدیران و احصای دوره های مورد نیاز با هماهنگی و درخواست</a:t>
                      </a:r>
                      <a:r>
                        <a:rPr lang="fa-IR" sz="900" b="1" i="0" u="none" strike="noStrike" baseline="0" dirty="0" smtClean="0">
                          <a:solidFill>
                            <a:srgbClr val="000000"/>
                          </a:solidFill>
                          <a:effectLst/>
                          <a:latin typeface="B Nazanin" panose="00000400000000000000" pitchFamily="2" charset="-78"/>
                          <a:cs typeface="B Nazanin" panose="00000400000000000000" pitchFamily="2" charset="-78"/>
                        </a:rPr>
                        <a:t> دوره های پیشنهادی در پورتال آموزش ، اولویت دهی و برنامه ریزی در خصوص برگزاری دوره های مناسب مربوطه، برگزاری کمیته های مربوطه، پیگیری و عقد قرار دادهای ویژه جهت برگزاری عناوین دوره های مربوطه، برگزاری دوره ها، ارزیابی تغییرات و نتایج برگزاری دوره ها</a:t>
                      </a:r>
                      <a:endParaRPr lang="fa-IR" sz="900" b="1" i="0" u="none" strike="noStrike" dirty="0">
                        <a:solidFill>
                          <a:srgbClr val="000000"/>
                        </a:solidFill>
                        <a:effectLst/>
                        <a:latin typeface="B Nazanin" panose="00000400000000000000" pitchFamily="2" charset="-78"/>
                        <a:cs typeface="B Nazanin" panose="00000400000000000000"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561255966"/>
                  </a:ext>
                </a:extLst>
              </a:tr>
              <a:tr h="210714">
                <a:tc gridSpan="8">
                  <a:txBody>
                    <a:bodyPr/>
                    <a:lstStyle/>
                    <a:p>
                      <a:pPr algn="ctr" rtl="1" fontAlgn="ctr"/>
                      <a:r>
                        <a:rPr lang="fa-IR" sz="800" b="1" i="0" u="none" strike="noStrike">
                          <a:solidFill>
                            <a:srgbClr val="000000"/>
                          </a:solidFill>
                          <a:effectLst/>
                          <a:latin typeface="B Titr" panose="00000700000000000000" pitchFamily="2" charset="-78"/>
                          <a:cs typeface="B Titr" panose="00000700000000000000" pitchFamily="2" charset="-78"/>
                        </a:rPr>
                        <a:t>نقاط نظارتی و کنترلی فرآیند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978111153"/>
                  </a:ext>
                </a:extLst>
              </a:tr>
              <a:tr h="249683">
                <a:tc gridSpan="2">
                  <a:txBody>
                    <a:bodyPr/>
                    <a:lstStyle/>
                    <a:p>
                      <a:pPr algn="ctr" rtl="1" fontAlgn="ctr"/>
                      <a:r>
                        <a:rPr lang="fa-IR" sz="1000" b="1" i="0" u="none" strike="noStrike" dirty="0">
                          <a:solidFill>
                            <a:srgbClr val="000000"/>
                          </a:solidFill>
                          <a:effectLst/>
                          <a:latin typeface="B Nazanin" panose="00000400000000000000" pitchFamily="2" charset="-78"/>
                          <a:cs typeface="B Nazanin" panose="00000400000000000000" pitchFamily="2" charset="-78"/>
                        </a:rPr>
                        <a:t>مرحله  فرآیند/ زیر فرآیند</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rtl="1"/>
                      <a:endParaRPr lang="fa-IR"/>
                    </a:p>
                  </a:txBody>
                  <a:tcPr/>
                </a:tc>
                <a:tc gridSpan="6">
                  <a:txBody>
                    <a:bodyPr/>
                    <a:lstStyle/>
                    <a:p>
                      <a:pPr algn="ctr" rtl="1" fontAlgn="ctr"/>
                      <a:r>
                        <a:rPr lang="fa-IR" sz="1000" b="1" i="0" u="none" strike="noStrike" dirty="0">
                          <a:solidFill>
                            <a:srgbClr val="000000"/>
                          </a:solidFill>
                          <a:effectLst/>
                          <a:latin typeface="B Nazanin" panose="00000400000000000000" pitchFamily="2" charset="-78"/>
                          <a:cs typeface="B Nazanin" panose="00000400000000000000" pitchFamily="2" charset="-78"/>
                        </a:rPr>
                        <a:t>موضوع کنترل و نظارت</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2688722998"/>
                  </a:ext>
                </a:extLst>
              </a:tr>
              <a:tr h="175595">
                <a:tc gridSpan="2">
                  <a:txBody>
                    <a:bodyPr/>
                    <a:lstStyle/>
                    <a:p>
                      <a:pPr algn="l" rtl="0" fontAlgn="b"/>
                      <a:r>
                        <a:rPr lang="fa-IR"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gridSpan="6">
                  <a:txBody>
                    <a:bodyPr/>
                    <a:lstStyle/>
                    <a:p>
                      <a:pPr algn="ctr" rtl="0" fontAlgn="b"/>
                      <a:endParaRPr lang="fa-IR" sz="1000" b="0" i="0" u="none" strike="noStrike" dirty="0">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3862028761"/>
                  </a:ext>
                </a:extLst>
              </a:tr>
              <a:tr h="213025">
                <a:tc gridSpan="2">
                  <a:txBody>
                    <a:bodyPr/>
                    <a:lstStyle/>
                    <a:p>
                      <a:pPr algn="ctr" rtl="1" fontAlgn="ctr"/>
                      <a:r>
                        <a:rPr lang="fa-IR" sz="1000" b="1" i="0" u="none" strike="noStrike" dirty="0">
                          <a:solidFill>
                            <a:srgbClr val="000000"/>
                          </a:solidFill>
                          <a:effectLst/>
                          <a:latin typeface="B Nazanin" panose="00000400000000000000" pitchFamily="2" charset="-78"/>
                          <a:cs typeface="B Nazanin" panose="00000400000000000000" pitchFamily="2" charset="-78"/>
                        </a:rPr>
                        <a:t>شاخص پایش و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rtl="1"/>
                      <a:endParaRPr lang="fa-IR"/>
                    </a:p>
                  </a:txBody>
                  <a:tcPr/>
                </a:tc>
                <a:tc gridSpan="2">
                  <a:txBody>
                    <a:bodyPr/>
                    <a:lstStyle/>
                    <a:p>
                      <a:pPr algn="ctr" rtl="1" fontAlgn="ctr"/>
                      <a:r>
                        <a:rPr lang="fa-IR" sz="1000" b="1" i="0" u="none" strike="noStrike" dirty="0">
                          <a:solidFill>
                            <a:srgbClr val="000000"/>
                          </a:solidFill>
                          <a:effectLst/>
                          <a:latin typeface="B Nazanin" panose="00000400000000000000" pitchFamily="2" charset="-78"/>
                          <a:cs typeface="B Nazanin" panose="00000400000000000000" pitchFamily="2" charset="-78"/>
                        </a:rPr>
                        <a:t>معیار پذیرش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rtl="1"/>
                      <a:endParaRPr lang="fa-IR"/>
                    </a:p>
                  </a:txBody>
                  <a:tcPr/>
                </a:tc>
                <a:tc>
                  <a:txBody>
                    <a:bodyPr/>
                    <a:lstStyle/>
                    <a:p>
                      <a:pPr algn="ctr" rtl="1" fontAlgn="ctr"/>
                      <a:r>
                        <a:rPr lang="fa-IR" sz="1000" b="1" i="0" u="none" strike="noStrike" dirty="0">
                          <a:solidFill>
                            <a:srgbClr val="000000"/>
                          </a:solidFill>
                          <a:effectLst/>
                          <a:latin typeface="B Nazanin" panose="00000400000000000000" pitchFamily="2" charset="-78"/>
                          <a:cs typeface="B Nazanin" panose="00000400000000000000" pitchFamily="2" charset="-78"/>
                        </a:rPr>
                        <a:t>مسئول پایش و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rtl="1" fontAlgn="ctr"/>
                      <a:r>
                        <a:rPr lang="fa-IR" sz="1000" b="1" i="0" u="none" strike="noStrike" dirty="0">
                          <a:solidFill>
                            <a:srgbClr val="000000"/>
                          </a:solidFill>
                          <a:effectLst/>
                          <a:latin typeface="B Nazanin" panose="00000400000000000000" pitchFamily="2" charset="-78"/>
                          <a:cs typeface="B Nazanin" panose="00000400000000000000" pitchFamily="2" charset="-78"/>
                        </a:rPr>
                        <a:t>دوره های پایش و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396729012"/>
                  </a:ext>
                </a:extLst>
              </a:tr>
              <a:tr h="162814">
                <a:tc gridSpan="2">
                  <a:txBody>
                    <a:bodyPr/>
                    <a:lstStyle/>
                    <a:p>
                      <a:pPr algn="ctr" rtl="0" fontAlgn="b"/>
                      <a:r>
                        <a:rPr lang="fa-IR" sz="900" b="0" i="0" u="none" strike="noStrike" dirty="0">
                          <a:solidFill>
                            <a:srgbClr val="000000"/>
                          </a:solidFill>
                          <a:effectLst/>
                          <a:latin typeface="Arial" panose="020B0604020202020204" pitchFamily="34" charset="0"/>
                        </a:rPr>
                        <a:t> </a:t>
                      </a:r>
                      <a:r>
                        <a:rPr lang="fa-IR" sz="900" b="0" i="0" u="none" strike="noStrike" dirty="0" smtClean="0">
                          <a:solidFill>
                            <a:srgbClr val="000000"/>
                          </a:solidFill>
                          <a:effectLst/>
                          <a:latin typeface="Arial" panose="020B0604020202020204" pitchFamily="34" charset="0"/>
                        </a:rPr>
                        <a:t>بررسی کلیات برنامه آموزشی مدیران</a:t>
                      </a:r>
                      <a:endParaRPr lang="fa-IR" sz="900" b="0" i="0" u="none" strike="noStrike" dirty="0">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a-IR" sz="900" b="0" i="0" u="none" strike="noStrike" dirty="0">
                          <a:solidFill>
                            <a:srgbClr val="000000"/>
                          </a:solidFill>
                          <a:effectLst/>
                          <a:latin typeface="Arial" panose="020B0604020202020204" pitchFamily="34" charset="0"/>
                        </a:rPr>
                        <a:t> </a:t>
                      </a:r>
                      <a:r>
                        <a:rPr lang="fa-IR" sz="900" b="0" i="0" u="none" strike="noStrike" dirty="0" smtClean="0">
                          <a:solidFill>
                            <a:srgbClr val="000000"/>
                          </a:solidFill>
                          <a:effectLst/>
                          <a:latin typeface="Arial" panose="020B0604020202020204" pitchFamily="34" charset="0"/>
                        </a:rPr>
                        <a:t> میزان بودجه تخصیص یافته سالیانه جهت اجرایی شدن برنامه های آموزشی</a:t>
                      </a:r>
                    </a:p>
                    <a:p>
                      <a:pPr algn="ctr" rtl="0" fontAlgn="b"/>
                      <a:endParaRPr lang="fa-IR" sz="900" b="0" i="0" u="none" strike="noStrike" dirty="0">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a:txBody>
                    <a:bodyPr/>
                    <a:lstStyle/>
                    <a:p>
                      <a:pPr algn="ctr" rtl="0" fontAlgn="b"/>
                      <a:r>
                        <a:rPr lang="fa-IR" sz="900" b="0" i="0" u="none" strike="noStrike" dirty="0" smtClean="0">
                          <a:solidFill>
                            <a:srgbClr val="000000"/>
                          </a:solidFill>
                          <a:effectLst/>
                          <a:latin typeface="Arial" panose="020B0604020202020204" pitchFamily="34" charset="0"/>
                        </a:rPr>
                        <a:t>اعضای</a:t>
                      </a:r>
                      <a:r>
                        <a:rPr lang="fa-IR" sz="900" b="0" i="0" u="none" strike="noStrike" baseline="0" dirty="0" smtClean="0">
                          <a:solidFill>
                            <a:srgbClr val="000000"/>
                          </a:solidFill>
                          <a:effectLst/>
                          <a:latin typeface="Arial" panose="020B0604020202020204" pitchFamily="34" charset="0"/>
                        </a:rPr>
                        <a:t> کمیته آموزش</a:t>
                      </a:r>
                      <a:r>
                        <a:rPr lang="fa-IR" sz="9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b"/>
                      <a:r>
                        <a:rPr lang="fa-IR" sz="900" b="0" i="0" u="none" strike="noStrike" dirty="0">
                          <a:solidFill>
                            <a:srgbClr val="000000"/>
                          </a:solidFill>
                          <a:effectLst/>
                          <a:latin typeface="Arial" panose="020B0604020202020204" pitchFamily="34" charset="0"/>
                        </a:rPr>
                        <a:t> </a:t>
                      </a:r>
                      <a:r>
                        <a:rPr lang="fa-IR" sz="900" b="0" i="0" u="none" strike="noStrike" dirty="0" smtClean="0">
                          <a:solidFill>
                            <a:srgbClr val="000000"/>
                          </a:solidFill>
                          <a:effectLst/>
                          <a:latin typeface="Arial" panose="020B0604020202020204" pitchFamily="34" charset="0"/>
                        </a:rPr>
                        <a:t>در طول سال</a:t>
                      </a:r>
                      <a:endParaRPr lang="fa-IR" sz="900" b="0" i="0" u="none" strike="noStrike" dirty="0">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908356284"/>
                  </a:ext>
                </a:extLst>
              </a:tr>
            </a:tbl>
          </a:graphicData>
        </a:graphic>
      </p:graphicFrame>
    </p:spTree>
    <p:extLst>
      <p:ext uri="{BB962C8B-B14F-4D97-AF65-F5344CB8AC3E}">
        <p14:creationId xmlns:p14="http://schemas.microsoft.com/office/powerpoint/2010/main" val="196485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5821"/>
          </a:xfrm>
        </p:spPr>
        <p:txBody>
          <a:bodyPr>
            <a:normAutofit fontScale="90000"/>
          </a:bodyPr>
          <a:lstStyle/>
          <a:p>
            <a:endParaRPr lang="fa-I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1211783"/>
              </p:ext>
            </p:extLst>
          </p:nvPr>
        </p:nvGraphicFramePr>
        <p:xfrm>
          <a:off x="204439" y="1672682"/>
          <a:ext cx="11528503" cy="3137431"/>
        </p:xfrm>
        <a:graphic>
          <a:graphicData uri="http://schemas.openxmlformats.org/drawingml/2006/table">
            <a:tbl>
              <a:tblPr rtl="1"/>
              <a:tblGrid>
                <a:gridCol w="217913">
                  <a:extLst>
                    <a:ext uri="{9D8B030D-6E8A-4147-A177-3AD203B41FA5}">
                      <a16:colId xmlns:a16="http://schemas.microsoft.com/office/drawing/2014/main" val="3267243522"/>
                    </a:ext>
                  </a:extLst>
                </a:gridCol>
                <a:gridCol w="441868">
                  <a:extLst>
                    <a:ext uri="{9D8B030D-6E8A-4147-A177-3AD203B41FA5}">
                      <a16:colId xmlns:a16="http://schemas.microsoft.com/office/drawing/2014/main" val="1429993956"/>
                    </a:ext>
                  </a:extLst>
                </a:gridCol>
                <a:gridCol w="457200">
                  <a:extLst>
                    <a:ext uri="{9D8B030D-6E8A-4147-A177-3AD203B41FA5}">
                      <a16:colId xmlns:a16="http://schemas.microsoft.com/office/drawing/2014/main" val="3590351491"/>
                    </a:ext>
                  </a:extLst>
                </a:gridCol>
                <a:gridCol w="1003610">
                  <a:extLst>
                    <a:ext uri="{9D8B030D-6E8A-4147-A177-3AD203B41FA5}">
                      <a16:colId xmlns:a16="http://schemas.microsoft.com/office/drawing/2014/main" val="1028199199"/>
                    </a:ext>
                  </a:extLst>
                </a:gridCol>
                <a:gridCol w="1170878">
                  <a:extLst>
                    <a:ext uri="{9D8B030D-6E8A-4147-A177-3AD203B41FA5}">
                      <a16:colId xmlns:a16="http://schemas.microsoft.com/office/drawing/2014/main" val="4275573092"/>
                    </a:ext>
                  </a:extLst>
                </a:gridCol>
                <a:gridCol w="1193181">
                  <a:extLst>
                    <a:ext uri="{9D8B030D-6E8A-4147-A177-3AD203B41FA5}">
                      <a16:colId xmlns:a16="http://schemas.microsoft.com/office/drawing/2014/main" val="4219899287"/>
                    </a:ext>
                  </a:extLst>
                </a:gridCol>
                <a:gridCol w="952122">
                  <a:extLst>
                    <a:ext uri="{9D8B030D-6E8A-4147-A177-3AD203B41FA5}">
                      <a16:colId xmlns:a16="http://schemas.microsoft.com/office/drawing/2014/main" val="136131130"/>
                    </a:ext>
                  </a:extLst>
                </a:gridCol>
                <a:gridCol w="1021644">
                  <a:extLst>
                    <a:ext uri="{9D8B030D-6E8A-4147-A177-3AD203B41FA5}">
                      <a16:colId xmlns:a16="http://schemas.microsoft.com/office/drawing/2014/main" val="767924046"/>
                    </a:ext>
                  </a:extLst>
                </a:gridCol>
                <a:gridCol w="1137424">
                  <a:extLst>
                    <a:ext uri="{9D8B030D-6E8A-4147-A177-3AD203B41FA5}">
                      <a16:colId xmlns:a16="http://schemas.microsoft.com/office/drawing/2014/main" val="3619871948"/>
                    </a:ext>
                  </a:extLst>
                </a:gridCol>
                <a:gridCol w="1024537">
                  <a:extLst>
                    <a:ext uri="{9D8B030D-6E8A-4147-A177-3AD203B41FA5}">
                      <a16:colId xmlns:a16="http://schemas.microsoft.com/office/drawing/2014/main" val="1850364579"/>
                    </a:ext>
                  </a:extLst>
                </a:gridCol>
                <a:gridCol w="1153831">
                  <a:extLst>
                    <a:ext uri="{9D8B030D-6E8A-4147-A177-3AD203B41FA5}">
                      <a16:colId xmlns:a16="http://schemas.microsoft.com/office/drawing/2014/main" val="833240760"/>
                    </a:ext>
                  </a:extLst>
                </a:gridCol>
                <a:gridCol w="1160806">
                  <a:extLst>
                    <a:ext uri="{9D8B030D-6E8A-4147-A177-3AD203B41FA5}">
                      <a16:colId xmlns:a16="http://schemas.microsoft.com/office/drawing/2014/main" val="3945381460"/>
                    </a:ext>
                  </a:extLst>
                </a:gridCol>
                <a:gridCol w="593489">
                  <a:extLst>
                    <a:ext uri="{9D8B030D-6E8A-4147-A177-3AD203B41FA5}">
                      <a16:colId xmlns:a16="http://schemas.microsoft.com/office/drawing/2014/main" val="651293082"/>
                    </a:ext>
                  </a:extLst>
                </a:gridCol>
              </a:tblGrid>
              <a:tr h="574133">
                <a:tc rowSpan="3">
                  <a:txBody>
                    <a:bodyPr/>
                    <a:lstStyle/>
                    <a:p>
                      <a:pPr algn="ctr" rtl="1" fontAlgn="ctr"/>
                      <a:r>
                        <a:rPr lang="fa-IR" sz="1050" b="0" i="0" u="none" strike="noStrike" dirty="0">
                          <a:solidFill>
                            <a:srgbClr val="000000"/>
                          </a:solidFill>
                          <a:effectLst/>
                          <a:latin typeface="B Titr" panose="00000700000000000000" pitchFamily="2" charset="-78"/>
                          <a:cs typeface="B Titr" panose="00000700000000000000" pitchFamily="2" charset="-78"/>
                        </a:rPr>
                        <a:t>ردیف</a:t>
                      </a:r>
                    </a:p>
                  </a:txBody>
                  <a:tcPr marL="6020" marR="6020" marT="60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1" fontAlgn="ctr"/>
                      <a:r>
                        <a:rPr lang="fa-IR" sz="1000" b="0" i="0" u="none" strike="noStrike" dirty="0">
                          <a:solidFill>
                            <a:srgbClr val="000000"/>
                          </a:solidFill>
                          <a:effectLst/>
                          <a:latin typeface="B Titr" panose="00000700000000000000" pitchFamily="2" charset="-78"/>
                          <a:cs typeface="B Titr" panose="00000700000000000000" pitchFamily="2" charset="-78"/>
                        </a:rPr>
                        <a:t>عنوان فرآیند نیازمند اصلاح</a:t>
                      </a:r>
                    </a:p>
                  </a:txBody>
                  <a:tcPr marL="6020" marR="6020" marT="60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1" fontAlgn="ctr"/>
                      <a:r>
                        <a:rPr lang="fa-IR" sz="1050" b="0" i="0" u="none" strike="noStrike" dirty="0">
                          <a:solidFill>
                            <a:srgbClr val="000000"/>
                          </a:solidFill>
                          <a:effectLst/>
                          <a:latin typeface="B Titr" panose="00000700000000000000" pitchFamily="2" charset="-78"/>
                          <a:cs typeface="B Titr" panose="00000700000000000000" pitchFamily="2" charset="-78"/>
                        </a:rPr>
                        <a:t>نام واحد</a:t>
                      </a:r>
                    </a:p>
                  </a:txBody>
                  <a:tcPr marL="6020" marR="6020" marT="60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rtl="1" fontAlgn="ctr"/>
                      <a:r>
                        <a:rPr lang="fa-IR" sz="1100" b="0" i="0" u="none" strike="noStrike" dirty="0" smtClean="0">
                          <a:solidFill>
                            <a:srgbClr val="FF0000"/>
                          </a:solidFill>
                          <a:effectLst/>
                          <a:latin typeface="B Titr" panose="00000700000000000000" pitchFamily="2" charset="-78"/>
                          <a:cs typeface="B Titr" panose="00000700000000000000" pitchFamily="2" charset="-78"/>
                        </a:rPr>
                        <a:t> شاخص </a:t>
                      </a:r>
                      <a:r>
                        <a:rPr lang="fa-IR" sz="1100" b="0" i="0" u="none" strike="noStrike" dirty="0">
                          <a:solidFill>
                            <a:srgbClr val="FF0000"/>
                          </a:solidFill>
                          <a:effectLst/>
                          <a:latin typeface="B Titr" panose="00000700000000000000" pitchFamily="2" charset="-78"/>
                          <a:cs typeface="B Titr" panose="00000700000000000000" pitchFamily="2" charset="-78"/>
                        </a:rPr>
                        <a:t>های اولویت بندی فرآیند</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rowSpan="3">
                  <a:txBody>
                    <a:bodyPr/>
                    <a:lstStyle/>
                    <a:p>
                      <a:pPr algn="ctr" rtl="1" fontAlgn="ctr"/>
                      <a:r>
                        <a:rPr lang="fa-IR" sz="900" b="0" i="0" u="none" strike="noStrike" dirty="0">
                          <a:solidFill>
                            <a:srgbClr val="262626"/>
                          </a:solidFill>
                          <a:effectLst/>
                          <a:latin typeface="B Titr" panose="00000700000000000000" pitchFamily="2" charset="-78"/>
                          <a:cs typeface="B Titr" panose="00000700000000000000" pitchFamily="2" charset="-78"/>
                        </a:rPr>
                        <a:t>جمع کل امتیاز</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063266"/>
                  </a:ext>
                </a:extLst>
              </a:tr>
              <a:tr h="1756078">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a:txBody>
                    <a:bodyPr/>
                    <a:lstStyle/>
                    <a:p>
                      <a:pPr marL="0" algn="ctr" defTabSz="914400" rtl="1" eaLnBrk="1" fontAlgn="ctr" latinLnBrk="0" hangingPunct="1"/>
                      <a:r>
                        <a:rPr lang="fa-IR" sz="1000" b="0" i="0" u="none" strike="noStrike" kern="1200" dirty="0">
                          <a:solidFill>
                            <a:srgbClr val="305496"/>
                          </a:solidFill>
                          <a:effectLst/>
                          <a:latin typeface="B Titr" panose="00000700000000000000" pitchFamily="2" charset="-78"/>
                          <a:ea typeface="+mn-ea"/>
                          <a:cs typeface="B Titr" panose="00000700000000000000" pitchFamily="2" charset="-78"/>
                        </a:rPr>
                        <a:t>فرآیند برای تحقق اهداف و ماموریت های سازمان از اهمیت زیادی برخوردار است</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1" eaLnBrk="1" fontAlgn="ctr" latinLnBrk="0" hangingPunct="1"/>
                      <a:r>
                        <a:rPr lang="fa-IR" sz="1000" b="0" i="0" u="none" strike="noStrike" kern="1200" dirty="0">
                          <a:solidFill>
                            <a:srgbClr val="305496"/>
                          </a:solidFill>
                          <a:effectLst/>
                          <a:latin typeface="B Titr" panose="00000700000000000000" pitchFamily="2" charset="-78"/>
                          <a:ea typeface="+mn-ea"/>
                          <a:cs typeface="B Titr" panose="00000700000000000000" pitchFamily="2" charset="-78"/>
                        </a:rPr>
                        <a:t>دامنه شمول یا تعداد مراجعان خدمت گیرندگان برای دریافت خدمت زیاد است</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1" eaLnBrk="1" fontAlgn="ctr" latinLnBrk="0" hangingPunct="1"/>
                      <a:r>
                        <a:rPr lang="fa-IR" sz="1000" b="0" i="0" u="none" strike="noStrike" kern="1200" dirty="0">
                          <a:solidFill>
                            <a:srgbClr val="305496"/>
                          </a:solidFill>
                          <a:effectLst/>
                          <a:latin typeface="B Titr" panose="00000700000000000000" pitchFamily="2" charset="-78"/>
                          <a:ea typeface="+mn-ea"/>
                          <a:cs typeface="B Titr" panose="00000700000000000000" pitchFamily="2" charset="-78"/>
                        </a:rPr>
                        <a:t>تعداد دفعات مراجعه خدمت گیرندگان برای دریافت خدمت زیاد است</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1" eaLnBrk="1" fontAlgn="ctr" latinLnBrk="0" hangingPunct="1"/>
                      <a:r>
                        <a:rPr lang="fa-IR" sz="1000" b="0" i="0" u="none" strike="noStrike" kern="1200" dirty="0">
                          <a:solidFill>
                            <a:srgbClr val="305496"/>
                          </a:solidFill>
                          <a:effectLst/>
                          <a:latin typeface="B Titr" panose="00000700000000000000" pitchFamily="2" charset="-78"/>
                          <a:ea typeface="+mn-ea"/>
                          <a:cs typeface="B Titr" panose="00000700000000000000" pitchFamily="2" charset="-78"/>
                        </a:rPr>
                        <a:t>مدت زمان انجام فرآیند طولانی است</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00" b="0" i="0" u="none" strike="noStrike" dirty="0">
                          <a:solidFill>
                            <a:srgbClr val="305496"/>
                          </a:solidFill>
                          <a:effectLst/>
                          <a:latin typeface="B Titr" panose="00000700000000000000" pitchFamily="2" charset="-78"/>
                          <a:cs typeface="B Titr" panose="00000700000000000000" pitchFamily="2" charset="-78"/>
                        </a:rPr>
                        <a:t>نسبت خطا و دوباره کاری در اجرای فرآیند یا ارائه خدمت زیاد است</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00" b="0" i="0" u="none" strike="noStrike" dirty="0">
                          <a:solidFill>
                            <a:srgbClr val="305496"/>
                          </a:solidFill>
                          <a:effectLst/>
                          <a:latin typeface="B Titr" panose="00000700000000000000" pitchFamily="2" charset="-78"/>
                          <a:cs typeface="B Titr" panose="00000700000000000000" pitchFamily="2" charset="-78"/>
                        </a:rPr>
                        <a:t>انجام فرآیند یا ارائه خدمت در حال حاضر به نحوی است  که میزان نارضایتی و شکایت گیرندگان خدمت نسبتا زیاد است</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00" b="0" i="0" u="none" strike="noStrike" dirty="0">
                          <a:solidFill>
                            <a:srgbClr val="305496"/>
                          </a:solidFill>
                          <a:effectLst/>
                          <a:latin typeface="B Titr" panose="00000700000000000000" pitchFamily="2" charset="-78"/>
                          <a:cs typeface="B Titr" panose="00000700000000000000" pitchFamily="2" charset="-78"/>
                        </a:rPr>
                        <a:t>انجام فرآیند برای سازمان نسبتا هزینه زیادی دارد</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00" b="0" i="0" u="none" strike="noStrike" dirty="0">
                          <a:solidFill>
                            <a:srgbClr val="305496"/>
                          </a:solidFill>
                          <a:effectLst/>
                          <a:latin typeface="B Titr" panose="00000700000000000000" pitchFamily="2" charset="-78"/>
                          <a:cs typeface="B Titr" panose="00000700000000000000" pitchFamily="2" charset="-78"/>
                        </a:rPr>
                        <a:t>هزینه های مستقیم یا غیر مستقیم تحمیل شده به مراجعان هنگام اجرای فرآیند یا دریافت خدمت نسبتا زیاد است</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00" b="0" i="0" u="none" strike="noStrike" dirty="0">
                          <a:solidFill>
                            <a:srgbClr val="305496"/>
                          </a:solidFill>
                          <a:effectLst/>
                          <a:latin typeface="B Titr" panose="00000700000000000000" pitchFamily="2" charset="-78"/>
                          <a:cs typeface="B Titr" panose="00000700000000000000" pitchFamily="2" charset="-78"/>
                        </a:rPr>
                        <a:t>شاخص دیگر (برحسب نیاز واحد)</a:t>
                      </a:r>
                    </a:p>
                  </a:txBody>
                  <a:tcPr marL="6020" marR="6020" marT="60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rtl="1"/>
                      <a:endParaRPr lang="fa-IR"/>
                    </a:p>
                  </a:txBody>
                  <a:tcPr/>
                </a:tc>
                <a:extLst>
                  <a:ext uri="{0D108BD9-81ED-4DB2-BD59-A6C34878D82A}">
                    <a16:rowId xmlns:a16="http://schemas.microsoft.com/office/drawing/2014/main" val="2791566354"/>
                  </a:ext>
                </a:extLst>
              </a:tr>
              <a:tr h="301477">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a:txBody>
                    <a:bodyPr/>
                    <a:lstStyle/>
                    <a:p>
                      <a:pPr algn="ctr" rtl="1" fontAlgn="b"/>
                      <a:r>
                        <a:rPr lang="fa-IR" sz="800" b="0" i="0" u="none" strike="noStrike" dirty="0">
                          <a:solidFill>
                            <a:srgbClr val="000000"/>
                          </a:solidFill>
                          <a:effectLst/>
                          <a:latin typeface="B Titr" panose="00000700000000000000" pitchFamily="2" charset="-78"/>
                          <a:cs typeface="B Titr" panose="00000700000000000000" pitchFamily="2" charset="-78"/>
                        </a:rPr>
                        <a:t>امتیازدهی از 1 تا </a:t>
                      </a:r>
                      <a:r>
                        <a:rPr lang="fa-IR" sz="800" b="0" i="0" u="none" strike="noStrike" dirty="0" smtClean="0">
                          <a:solidFill>
                            <a:srgbClr val="000000"/>
                          </a:solidFill>
                          <a:effectLst/>
                          <a:latin typeface="B Titr" panose="00000700000000000000" pitchFamily="2" charset="-78"/>
                          <a:cs typeface="B Titr" panose="00000700000000000000" pitchFamily="2" charset="-78"/>
                        </a:rPr>
                        <a:t>10</a:t>
                      </a:r>
                    </a:p>
                    <a:p>
                      <a:pPr algn="ctr" rtl="1" fontAlgn="b"/>
                      <a:endParaRPr lang="fa-IR" sz="800" b="0" i="0" u="none" strike="noStrike" dirty="0">
                        <a:solidFill>
                          <a:srgbClr val="000000"/>
                        </a:solidFill>
                        <a:effectLst/>
                        <a:latin typeface="B Titr" panose="00000700000000000000" pitchFamily="2" charset="-78"/>
                        <a:cs typeface="B Titr" panose="00000700000000000000" pitchFamily="2" charset="-78"/>
                      </a:endParaRP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b"/>
                      <a:r>
                        <a:rPr lang="fa-IR" sz="800" b="0" i="0" u="none" strike="noStrike" dirty="0">
                          <a:solidFill>
                            <a:srgbClr val="000000"/>
                          </a:solidFill>
                          <a:effectLst/>
                          <a:latin typeface="B Titr" panose="00000700000000000000" pitchFamily="2" charset="-78"/>
                          <a:cs typeface="B Titr" panose="00000700000000000000" pitchFamily="2" charset="-78"/>
                        </a:rPr>
                        <a:t>امتیازدهی از 1 تا </a:t>
                      </a:r>
                      <a:r>
                        <a:rPr lang="fa-IR" sz="800" b="0" i="0" u="none" strike="noStrike" dirty="0" smtClean="0">
                          <a:solidFill>
                            <a:srgbClr val="000000"/>
                          </a:solidFill>
                          <a:effectLst/>
                          <a:latin typeface="B Titr" panose="00000700000000000000" pitchFamily="2" charset="-78"/>
                          <a:cs typeface="B Titr" panose="00000700000000000000" pitchFamily="2" charset="-78"/>
                        </a:rPr>
                        <a:t>10</a:t>
                      </a:r>
                    </a:p>
                    <a:p>
                      <a:pPr algn="ctr" rtl="1" fontAlgn="b"/>
                      <a:endParaRPr lang="fa-IR" sz="800" b="0" i="0" u="none" strike="noStrike" dirty="0">
                        <a:solidFill>
                          <a:srgbClr val="000000"/>
                        </a:solidFill>
                        <a:effectLst/>
                        <a:latin typeface="B Titr" panose="00000700000000000000" pitchFamily="2" charset="-78"/>
                        <a:cs typeface="B Titr" panose="00000700000000000000" pitchFamily="2" charset="-78"/>
                      </a:endParaRP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ctr" defTabSz="914400" rtl="1" eaLnBrk="1" fontAlgn="b" latinLnBrk="0" hangingPunct="1">
                        <a:lnSpc>
                          <a:spcPct val="100000"/>
                        </a:lnSpc>
                        <a:spcBef>
                          <a:spcPts val="0"/>
                        </a:spcBef>
                        <a:spcAft>
                          <a:spcPts val="0"/>
                        </a:spcAft>
                        <a:buClrTx/>
                        <a:buSzTx/>
                        <a:buFontTx/>
                        <a:buNone/>
                        <a:tabLst/>
                        <a:defRPr/>
                      </a:pPr>
                      <a:r>
                        <a:rPr lang="fa-IR" sz="800" b="0" i="0" u="none" strike="noStrike" dirty="0" smtClean="0">
                          <a:solidFill>
                            <a:srgbClr val="000000"/>
                          </a:solidFill>
                          <a:effectLst/>
                          <a:latin typeface="B Titr" panose="00000700000000000000" pitchFamily="2" charset="-78"/>
                          <a:cs typeface="B Titr" panose="00000700000000000000" pitchFamily="2" charset="-78"/>
                        </a:rPr>
                        <a:t>امتیازدهی از 1 تا 10</a:t>
                      </a:r>
                    </a:p>
                    <a:p>
                      <a:pPr algn="ctr" rtl="1" fontAlgn="b"/>
                      <a:endParaRPr lang="fa-IR" sz="800" b="0" i="0" u="none" strike="noStrike" dirty="0">
                        <a:solidFill>
                          <a:srgbClr val="000000"/>
                        </a:solidFill>
                        <a:effectLst/>
                        <a:latin typeface="B Titr" panose="00000700000000000000" pitchFamily="2" charset="-78"/>
                        <a:cs typeface="B Titr" panose="00000700000000000000" pitchFamily="2" charset="-78"/>
                      </a:endParaRP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b"/>
                      <a:r>
                        <a:rPr lang="fa-IR" sz="800" b="0" i="0" u="none" strike="noStrike" dirty="0">
                          <a:solidFill>
                            <a:srgbClr val="000000"/>
                          </a:solidFill>
                          <a:effectLst/>
                          <a:latin typeface="B Titr" panose="00000700000000000000" pitchFamily="2" charset="-78"/>
                          <a:cs typeface="B Titr" panose="00000700000000000000" pitchFamily="2" charset="-78"/>
                        </a:rPr>
                        <a:t>امتیازدهی از 1 تا </a:t>
                      </a:r>
                      <a:r>
                        <a:rPr lang="fa-IR" sz="800" b="0" i="0" u="none" strike="noStrike" dirty="0" smtClean="0">
                          <a:solidFill>
                            <a:srgbClr val="000000"/>
                          </a:solidFill>
                          <a:effectLst/>
                          <a:latin typeface="B Titr" panose="00000700000000000000" pitchFamily="2" charset="-78"/>
                          <a:cs typeface="B Titr" panose="00000700000000000000" pitchFamily="2" charset="-78"/>
                        </a:rPr>
                        <a:t>10</a:t>
                      </a:r>
                    </a:p>
                    <a:p>
                      <a:pPr algn="ctr" rtl="1" fontAlgn="b"/>
                      <a:endParaRPr lang="fa-IR" sz="800" b="0" i="0" u="none" strike="noStrike" dirty="0">
                        <a:solidFill>
                          <a:srgbClr val="000000"/>
                        </a:solidFill>
                        <a:effectLst/>
                        <a:latin typeface="B Titr" panose="00000700000000000000" pitchFamily="2" charset="-78"/>
                        <a:cs typeface="B Titr" panose="00000700000000000000" pitchFamily="2" charset="-78"/>
                      </a:endParaRP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b"/>
                      <a:r>
                        <a:rPr lang="fa-IR" sz="800" b="0" i="0" u="none" strike="noStrike" dirty="0">
                          <a:solidFill>
                            <a:srgbClr val="000000"/>
                          </a:solidFill>
                          <a:effectLst/>
                          <a:latin typeface="B Titr" panose="00000700000000000000" pitchFamily="2" charset="-78"/>
                          <a:cs typeface="B Titr" panose="00000700000000000000" pitchFamily="2" charset="-78"/>
                        </a:rPr>
                        <a:t>امتیازدهی از 1 تا </a:t>
                      </a:r>
                      <a:r>
                        <a:rPr lang="fa-IR" sz="800" b="0" i="0" u="none" strike="noStrike" dirty="0" smtClean="0">
                          <a:solidFill>
                            <a:srgbClr val="000000"/>
                          </a:solidFill>
                          <a:effectLst/>
                          <a:latin typeface="B Titr" panose="00000700000000000000" pitchFamily="2" charset="-78"/>
                          <a:cs typeface="B Titr" panose="00000700000000000000" pitchFamily="2" charset="-78"/>
                        </a:rPr>
                        <a:t>10</a:t>
                      </a:r>
                    </a:p>
                    <a:p>
                      <a:pPr algn="ctr" rtl="1" fontAlgn="b"/>
                      <a:endParaRPr lang="fa-IR" sz="800" b="0" i="0" u="none" strike="noStrike" dirty="0">
                        <a:solidFill>
                          <a:srgbClr val="000000"/>
                        </a:solidFill>
                        <a:effectLst/>
                        <a:latin typeface="B Titr" panose="00000700000000000000" pitchFamily="2" charset="-78"/>
                        <a:cs typeface="B Titr" panose="00000700000000000000" pitchFamily="2" charset="-78"/>
                      </a:endParaRP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b"/>
                      <a:r>
                        <a:rPr lang="fa-IR" sz="800" b="0" i="0" u="none" strike="noStrike" dirty="0">
                          <a:solidFill>
                            <a:srgbClr val="000000"/>
                          </a:solidFill>
                          <a:effectLst/>
                          <a:latin typeface="B Titr" panose="00000700000000000000" pitchFamily="2" charset="-78"/>
                          <a:cs typeface="B Titr" panose="00000700000000000000" pitchFamily="2" charset="-78"/>
                        </a:rPr>
                        <a:t>امتیازدهی از 1 تا </a:t>
                      </a:r>
                      <a:r>
                        <a:rPr lang="fa-IR" sz="800" b="0" i="0" u="none" strike="noStrike" dirty="0" smtClean="0">
                          <a:solidFill>
                            <a:srgbClr val="000000"/>
                          </a:solidFill>
                          <a:effectLst/>
                          <a:latin typeface="B Titr" panose="00000700000000000000" pitchFamily="2" charset="-78"/>
                          <a:cs typeface="B Titr" panose="00000700000000000000" pitchFamily="2" charset="-78"/>
                        </a:rPr>
                        <a:t>10</a:t>
                      </a:r>
                    </a:p>
                    <a:p>
                      <a:pPr algn="ctr" rtl="1" fontAlgn="b"/>
                      <a:endParaRPr lang="fa-IR" sz="800" b="0" i="0" u="none" strike="noStrike" dirty="0">
                        <a:solidFill>
                          <a:srgbClr val="000000"/>
                        </a:solidFill>
                        <a:effectLst/>
                        <a:latin typeface="B Titr" panose="00000700000000000000" pitchFamily="2" charset="-78"/>
                        <a:cs typeface="B Titr" panose="00000700000000000000" pitchFamily="2" charset="-78"/>
                      </a:endParaRP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b"/>
                      <a:r>
                        <a:rPr lang="fa-IR" sz="800" b="0" i="0" u="none" strike="noStrike" dirty="0">
                          <a:solidFill>
                            <a:srgbClr val="000000"/>
                          </a:solidFill>
                          <a:effectLst/>
                          <a:latin typeface="B Titr" panose="00000700000000000000" pitchFamily="2" charset="-78"/>
                          <a:cs typeface="B Titr" panose="00000700000000000000" pitchFamily="2" charset="-78"/>
                        </a:rPr>
                        <a:t>امتیازدهی از 1 تا </a:t>
                      </a:r>
                      <a:r>
                        <a:rPr lang="fa-IR" sz="800" b="0" i="0" u="none" strike="noStrike" dirty="0" smtClean="0">
                          <a:solidFill>
                            <a:srgbClr val="000000"/>
                          </a:solidFill>
                          <a:effectLst/>
                          <a:latin typeface="B Titr" panose="00000700000000000000" pitchFamily="2" charset="-78"/>
                          <a:cs typeface="B Titr" panose="00000700000000000000" pitchFamily="2" charset="-78"/>
                        </a:rPr>
                        <a:t>10</a:t>
                      </a:r>
                    </a:p>
                    <a:p>
                      <a:pPr algn="ctr" rtl="1" fontAlgn="b"/>
                      <a:endParaRPr lang="fa-IR" sz="800" b="0" i="0" u="none" strike="noStrike" dirty="0">
                        <a:solidFill>
                          <a:srgbClr val="000000"/>
                        </a:solidFill>
                        <a:effectLst/>
                        <a:latin typeface="B Titr" panose="00000700000000000000" pitchFamily="2" charset="-78"/>
                        <a:cs typeface="B Titr" panose="00000700000000000000" pitchFamily="2" charset="-78"/>
                      </a:endParaRP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b"/>
                      <a:r>
                        <a:rPr lang="fa-IR" sz="800" b="0" i="0" u="none" strike="noStrike" dirty="0">
                          <a:solidFill>
                            <a:srgbClr val="000000"/>
                          </a:solidFill>
                          <a:effectLst/>
                          <a:latin typeface="B Titr" panose="00000700000000000000" pitchFamily="2" charset="-78"/>
                          <a:cs typeface="B Titr" panose="00000700000000000000" pitchFamily="2" charset="-78"/>
                        </a:rPr>
                        <a:t>امتیازدهی از 1 تا </a:t>
                      </a:r>
                      <a:r>
                        <a:rPr lang="fa-IR" sz="800" b="0" i="0" u="none" strike="noStrike" dirty="0" smtClean="0">
                          <a:solidFill>
                            <a:srgbClr val="000000"/>
                          </a:solidFill>
                          <a:effectLst/>
                          <a:latin typeface="B Titr" panose="00000700000000000000" pitchFamily="2" charset="-78"/>
                          <a:cs typeface="B Titr" panose="00000700000000000000" pitchFamily="2" charset="-78"/>
                        </a:rPr>
                        <a:t>10</a:t>
                      </a:r>
                    </a:p>
                    <a:p>
                      <a:pPr algn="ctr" rtl="1" fontAlgn="b"/>
                      <a:endParaRPr lang="fa-IR" sz="800" b="0" i="0" u="none" strike="noStrike" dirty="0">
                        <a:solidFill>
                          <a:srgbClr val="000000"/>
                        </a:solidFill>
                        <a:effectLst/>
                        <a:latin typeface="B Titr" panose="00000700000000000000" pitchFamily="2" charset="-78"/>
                        <a:cs typeface="B Titr" panose="00000700000000000000" pitchFamily="2" charset="-78"/>
                      </a:endParaRP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b"/>
                      <a:r>
                        <a:rPr lang="fa-IR" sz="800" b="0" i="0" u="none" strike="noStrike" dirty="0">
                          <a:solidFill>
                            <a:srgbClr val="000000"/>
                          </a:solidFill>
                          <a:effectLst/>
                          <a:latin typeface="B Titr" panose="00000700000000000000" pitchFamily="2" charset="-78"/>
                          <a:cs typeface="B Titr" panose="00000700000000000000" pitchFamily="2" charset="-78"/>
                        </a:rPr>
                        <a:t>امتیازدهی از 1 تا </a:t>
                      </a:r>
                      <a:r>
                        <a:rPr lang="fa-IR" sz="800" b="0" i="0" u="none" strike="noStrike" dirty="0" smtClean="0">
                          <a:solidFill>
                            <a:srgbClr val="000000"/>
                          </a:solidFill>
                          <a:effectLst/>
                          <a:latin typeface="B Titr" panose="00000700000000000000" pitchFamily="2" charset="-78"/>
                          <a:cs typeface="B Titr" panose="00000700000000000000" pitchFamily="2" charset="-78"/>
                        </a:rPr>
                        <a:t>10</a:t>
                      </a:r>
                    </a:p>
                    <a:p>
                      <a:pPr algn="ctr" rtl="1" fontAlgn="b"/>
                      <a:endParaRPr lang="fa-IR" sz="800" b="0" i="0" u="none" strike="noStrike" dirty="0">
                        <a:solidFill>
                          <a:srgbClr val="000000"/>
                        </a:solidFill>
                        <a:effectLst/>
                        <a:latin typeface="B Titr" panose="00000700000000000000" pitchFamily="2" charset="-78"/>
                        <a:cs typeface="B Titr" panose="00000700000000000000" pitchFamily="2" charset="-78"/>
                      </a:endParaRP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pPr rtl="1"/>
                      <a:endParaRPr lang="fa-IR"/>
                    </a:p>
                  </a:txBody>
                  <a:tcPr/>
                </a:tc>
                <a:extLst>
                  <a:ext uri="{0D108BD9-81ED-4DB2-BD59-A6C34878D82A}">
                    <a16:rowId xmlns:a16="http://schemas.microsoft.com/office/drawing/2014/main" val="2548296920"/>
                  </a:ext>
                </a:extLst>
              </a:tr>
              <a:tr h="505743">
                <a:tc>
                  <a:txBody>
                    <a:bodyPr/>
                    <a:lstStyle/>
                    <a:p>
                      <a:pPr algn="ctr" rtl="0" fontAlgn="ctr"/>
                      <a:r>
                        <a:rPr lang="fa-IR" sz="700" b="0" i="0" u="none" strike="noStrike">
                          <a:solidFill>
                            <a:srgbClr val="000000"/>
                          </a:solidFill>
                          <a:effectLst/>
                          <a:latin typeface="B Titr" panose="00000700000000000000" pitchFamily="2" charset="-78"/>
                          <a:cs typeface="B Titr" panose="00000700000000000000" pitchFamily="2" charset="-78"/>
                        </a:rPr>
                        <a:t>1</a:t>
                      </a:r>
                    </a:p>
                  </a:txBody>
                  <a:tcPr marL="6020" marR="6020" marT="6020"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a-IR" sz="600" b="0" i="0" u="none" strike="noStrike" dirty="0">
                          <a:solidFill>
                            <a:srgbClr val="000000"/>
                          </a:solidFill>
                          <a:effectLst/>
                          <a:latin typeface="B Titr" panose="00000700000000000000" pitchFamily="2" charset="-78"/>
                          <a:cs typeface="B Titr" panose="00000700000000000000" pitchFamily="2" charset="-78"/>
                        </a:rPr>
                        <a:t> </a:t>
                      </a:r>
                    </a:p>
                  </a:txBody>
                  <a:tcPr marL="6020" marR="6020" marT="60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700" b="0" i="0" u="none" strike="noStrike" dirty="0">
                          <a:solidFill>
                            <a:srgbClr val="000000"/>
                          </a:solidFill>
                          <a:effectLst/>
                          <a:latin typeface="Arial" panose="020B0604020202020204" pitchFamily="34" charset="0"/>
                        </a:rPr>
                        <a:t> </a:t>
                      </a:r>
                    </a:p>
                  </a:txBody>
                  <a:tcPr marL="6020" marR="6020" marT="60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0331737"/>
                  </a:ext>
                </a:extLst>
              </a:tr>
            </a:tbl>
          </a:graphicData>
        </a:graphic>
      </p:graphicFrame>
    </p:spTree>
    <p:extLst>
      <p:ext uri="{BB962C8B-B14F-4D97-AF65-F5344CB8AC3E}">
        <p14:creationId xmlns:p14="http://schemas.microsoft.com/office/powerpoint/2010/main" val="3197014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0410" y="914400"/>
            <a:ext cx="8858175" cy="348235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86" y="3314699"/>
            <a:ext cx="3221029" cy="3062699"/>
          </a:xfrm>
          <a:prstGeom prst="rect">
            <a:avLst/>
          </a:prstGeom>
        </p:spPr>
      </p:pic>
    </p:spTree>
    <p:extLst>
      <p:ext uri="{BB962C8B-B14F-4D97-AF65-F5344CB8AC3E}">
        <p14:creationId xmlns:p14="http://schemas.microsoft.com/office/powerpoint/2010/main" val="2498446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80768251"/>
              </p:ext>
            </p:extLst>
          </p:nvPr>
        </p:nvGraphicFramePr>
        <p:xfrm>
          <a:off x="1308410" y="1561171"/>
          <a:ext cx="9365940" cy="4192858"/>
        </p:xfrm>
        <a:graphic>
          <a:graphicData uri="http://schemas.openxmlformats.org/drawingml/2006/table">
            <a:tbl>
              <a:tblPr rtl="1"/>
              <a:tblGrid>
                <a:gridCol w="1023304">
                  <a:extLst>
                    <a:ext uri="{9D8B030D-6E8A-4147-A177-3AD203B41FA5}">
                      <a16:colId xmlns:a16="http://schemas.microsoft.com/office/drawing/2014/main" val="1159045935"/>
                    </a:ext>
                  </a:extLst>
                </a:gridCol>
                <a:gridCol w="739584">
                  <a:extLst>
                    <a:ext uri="{9D8B030D-6E8A-4147-A177-3AD203B41FA5}">
                      <a16:colId xmlns:a16="http://schemas.microsoft.com/office/drawing/2014/main" val="3990617055"/>
                    </a:ext>
                  </a:extLst>
                </a:gridCol>
                <a:gridCol w="816093">
                  <a:extLst>
                    <a:ext uri="{9D8B030D-6E8A-4147-A177-3AD203B41FA5}">
                      <a16:colId xmlns:a16="http://schemas.microsoft.com/office/drawing/2014/main" val="111698968"/>
                    </a:ext>
                  </a:extLst>
                </a:gridCol>
                <a:gridCol w="841596">
                  <a:extLst>
                    <a:ext uri="{9D8B030D-6E8A-4147-A177-3AD203B41FA5}">
                      <a16:colId xmlns:a16="http://schemas.microsoft.com/office/drawing/2014/main" val="3888136677"/>
                    </a:ext>
                  </a:extLst>
                </a:gridCol>
                <a:gridCol w="790590">
                  <a:extLst>
                    <a:ext uri="{9D8B030D-6E8A-4147-A177-3AD203B41FA5}">
                      <a16:colId xmlns:a16="http://schemas.microsoft.com/office/drawing/2014/main" val="1864995413"/>
                    </a:ext>
                  </a:extLst>
                </a:gridCol>
                <a:gridCol w="793777">
                  <a:extLst>
                    <a:ext uri="{9D8B030D-6E8A-4147-A177-3AD203B41FA5}">
                      <a16:colId xmlns:a16="http://schemas.microsoft.com/office/drawing/2014/main" val="1244851237"/>
                    </a:ext>
                  </a:extLst>
                </a:gridCol>
                <a:gridCol w="828844">
                  <a:extLst>
                    <a:ext uri="{9D8B030D-6E8A-4147-A177-3AD203B41FA5}">
                      <a16:colId xmlns:a16="http://schemas.microsoft.com/office/drawing/2014/main" val="1886762998"/>
                    </a:ext>
                  </a:extLst>
                </a:gridCol>
                <a:gridCol w="828844">
                  <a:extLst>
                    <a:ext uri="{9D8B030D-6E8A-4147-A177-3AD203B41FA5}">
                      <a16:colId xmlns:a16="http://schemas.microsoft.com/office/drawing/2014/main" val="1636363070"/>
                    </a:ext>
                  </a:extLst>
                </a:gridCol>
                <a:gridCol w="726833">
                  <a:extLst>
                    <a:ext uri="{9D8B030D-6E8A-4147-A177-3AD203B41FA5}">
                      <a16:colId xmlns:a16="http://schemas.microsoft.com/office/drawing/2014/main" val="3376864947"/>
                    </a:ext>
                  </a:extLst>
                </a:gridCol>
                <a:gridCol w="765087">
                  <a:extLst>
                    <a:ext uri="{9D8B030D-6E8A-4147-A177-3AD203B41FA5}">
                      <a16:colId xmlns:a16="http://schemas.microsoft.com/office/drawing/2014/main" val="3263829027"/>
                    </a:ext>
                  </a:extLst>
                </a:gridCol>
                <a:gridCol w="1211388">
                  <a:extLst>
                    <a:ext uri="{9D8B030D-6E8A-4147-A177-3AD203B41FA5}">
                      <a16:colId xmlns:a16="http://schemas.microsoft.com/office/drawing/2014/main" val="4195300892"/>
                    </a:ext>
                  </a:extLst>
                </a:gridCol>
              </a:tblGrid>
              <a:tr h="604612">
                <a:tc gridSpan="11">
                  <a:txBody>
                    <a:bodyPr/>
                    <a:lstStyle/>
                    <a:p>
                      <a:pPr algn="ctr" rtl="1" fontAlgn="ctr"/>
                      <a:r>
                        <a:rPr lang="fa-IR" sz="1400" b="1" i="0" u="none" strike="noStrike" dirty="0">
                          <a:solidFill>
                            <a:srgbClr val="C00000"/>
                          </a:solidFill>
                          <a:effectLst/>
                          <a:latin typeface="B Titr" panose="00000700000000000000" pitchFamily="2" charset="-78"/>
                          <a:cs typeface="B Titr" panose="00000700000000000000" pitchFamily="2" charset="-78"/>
                        </a:rPr>
                        <a:t>جدول چالش های فرآیند و راهکار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428767375"/>
                  </a:ext>
                </a:extLst>
              </a:tr>
              <a:tr h="630900">
                <a:tc rowSpan="2">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چالش کلان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زیر چالش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راهکار اصلاحی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5">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معیار پذیرش (امتیازدهی از شماره 1 کمترین تا شماره 5 بیشترین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rowSpan="2">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جمع کل معیار پذیرش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اولویت بهبود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گام عملیاتی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04026118"/>
                  </a:ext>
                </a:extLst>
              </a:tr>
              <a:tr h="394313">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tc>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تأثیر بر فرایند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قابلیت اجرا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هزینه مناسب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ctr"/>
                      <a:r>
                        <a:rPr lang="fa-IR" sz="1100" b="1" i="0" u="none" strike="noStrike">
                          <a:solidFill>
                            <a:srgbClr val="203764"/>
                          </a:solidFill>
                          <a:effectLst/>
                          <a:latin typeface="B Titr" panose="00000700000000000000" pitchFamily="2" charset="-78"/>
                          <a:cs typeface="B Titr" panose="00000700000000000000" pitchFamily="2" charset="-78"/>
                        </a:rPr>
                        <a:t>آسان بودن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1" fontAlgn="ctr"/>
                      <a:r>
                        <a:rPr lang="fa-IR" sz="1000" b="1" i="0" u="none" strike="noStrike">
                          <a:solidFill>
                            <a:srgbClr val="203764"/>
                          </a:solidFill>
                          <a:effectLst/>
                          <a:latin typeface="B Titr" panose="00000700000000000000" pitchFamily="2" charset="-78"/>
                          <a:cs typeface="B Titr" panose="00000700000000000000" pitchFamily="2" charset="-78"/>
                        </a:rPr>
                        <a:t>کوتاهترین زمان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val="152246971"/>
                  </a:ext>
                </a:extLst>
              </a:tr>
              <a:tr h="880632">
                <a:tc>
                  <a:txBody>
                    <a:bodyPr/>
                    <a:lstStyle/>
                    <a:p>
                      <a:pPr algn="ctr" rtl="0" fontAlgn="ctr"/>
                      <a:r>
                        <a:rPr lang="fa-IR" sz="11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0"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0"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234312"/>
                  </a:ext>
                </a:extLst>
              </a:tr>
              <a:tr h="893776">
                <a:tc>
                  <a:txBody>
                    <a:bodyPr/>
                    <a:lstStyle/>
                    <a:p>
                      <a:pPr algn="ctr" rtl="0" fontAlgn="ctr"/>
                      <a:r>
                        <a:rPr lang="fa-IR" sz="11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0"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0"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314967"/>
                  </a:ext>
                </a:extLst>
              </a:tr>
              <a:tr h="788625">
                <a:tc>
                  <a:txBody>
                    <a:bodyPr/>
                    <a:lstStyle/>
                    <a:p>
                      <a:pPr algn="ctr" rtl="0" fontAlgn="ctr"/>
                      <a:r>
                        <a:rPr lang="fa-IR" sz="11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0"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100" b="0" i="0" u="none" strike="noStrike">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200" b="1" i="0" u="none" strike="noStrike" dirty="0">
                          <a:solidFill>
                            <a:srgbClr val="000000"/>
                          </a:solidFill>
                          <a:effectLst/>
                          <a:latin typeface="B Nazanin" panose="00000400000000000000" pitchFamily="2" charset="-78"/>
                          <a:cs typeface="B Nazanin" panose="00000400000000000000" pitchFamily="2" charset="-7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210964"/>
                  </a:ext>
                </a:extLst>
              </a:tr>
            </a:tbl>
          </a:graphicData>
        </a:graphic>
      </p:graphicFrame>
    </p:spTree>
    <p:extLst>
      <p:ext uri="{BB962C8B-B14F-4D97-AF65-F5344CB8AC3E}">
        <p14:creationId xmlns:p14="http://schemas.microsoft.com/office/powerpoint/2010/main" val="1534285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039" y="484188"/>
            <a:ext cx="10353922" cy="5692775"/>
          </a:xfrm>
        </p:spPr>
      </p:pic>
    </p:spTree>
    <p:extLst>
      <p:ext uri="{BB962C8B-B14F-4D97-AF65-F5344CB8AC3E}">
        <p14:creationId xmlns:p14="http://schemas.microsoft.com/office/powerpoint/2010/main" val="2774468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9997"/>
          </a:xfrm>
        </p:spPr>
        <p:txBody>
          <a:bodyPr>
            <a:normAutofit/>
          </a:bodyPr>
          <a:lstStyle/>
          <a:p>
            <a:pPr algn="ctr"/>
            <a:r>
              <a:rPr lang="fa-IR" sz="3200" dirty="0" smtClean="0">
                <a:cs typeface="B Titr" panose="00000700000000000000" pitchFamily="2" charset="-78"/>
              </a:rPr>
              <a:t>روش دیگر برای بررسی چالش های فرایند</a:t>
            </a:r>
            <a:endParaRPr lang="fa-IR" sz="3200" dirty="0">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740140" y="1393825"/>
            <a:ext cx="8711720" cy="4783138"/>
          </a:xfrm>
          <a:prstGeom prst="rect">
            <a:avLst/>
          </a:prstGeom>
        </p:spPr>
      </p:pic>
    </p:spTree>
    <p:extLst>
      <p:ext uri="{BB962C8B-B14F-4D97-AF65-F5344CB8AC3E}">
        <p14:creationId xmlns:p14="http://schemas.microsoft.com/office/powerpoint/2010/main" val="619324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69795"/>
            <a:ext cx="10515600" cy="5307168"/>
          </a:xfrm>
        </p:spPr>
        <p:txBody>
          <a:bodyPr/>
          <a:lstStyle/>
          <a:p>
            <a:pPr marL="0" indent="0">
              <a:buNone/>
            </a:pPr>
            <a:endParaRPr lang="fa-IR" dirty="0"/>
          </a:p>
        </p:txBody>
      </p:sp>
      <p:pic>
        <p:nvPicPr>
          <p:cNvPr id="4" name="Picture 3"/>
          <p:cNvPicPr>
            <a:picLocks noChangeAspect="1"/>
          </p:cNvPicPr>
          <p:nvPr/>
        </p:nvPicPr>
        <p:blipFill>
          <a:blip r:embed="rId2"/>
          <a:stretch>
            <a:fillRect/>
          </a:stretch>
        </p:blipFill>
        <p:spPr>
          <a:xfrm>
            <a:off x="1761894" y="1059366"/>
            <a:ext cx="8329960" cy="4973444"/>
          </a:xfrm>
          <a:prstGeom prst="rect">
            <a:avLst/>
          </a:prstGeom>
        </p:spPr>
      </p:pic>
    </p:spTree>
    <p:extLst>
      <p:ext uri="{BB962C8B-B14F-4D97-AF65-F5344CB8AC3E}">
        <p14:creationId xmlns:p14="http://schemas.microsoft.com/office/powerpoint/2010/main" val="3622054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243" t="15670" r="34022" b="9012"/>
          <a:stretch/>
        </p:blipFill>
        <p:spPr>
          <a:xfrm>
            <a:off x="1505416" y="122664"/>
            <a:ext cx="9032486" cy="6616804"/>
          </a:xfrm>
          <a:prstGeom prst="rect">
            <a:avLst/>
          </a:prstGeom>
        </p:spPr>
      </p:pic>
    </p:spTree>
    <p:extLst>
      <p:ext uri="{BB962C8B-B14F-4D97-AF65-F5344CB8AC3E}">
        <p14:creationId xmlns:p14="http://schemas.microsoft.com/office/powerpoint/2010/main" val="18877961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403" t="28499" r="18917" b="20302"/>
          <a:stretch/>
        </p:blipFill>
        <p:spPr>
          <a:xfrm>
            <a:off x="370389" y="490710"/>
            <a:ext cx="11485843" cy="5863791"/>
          </a:xfrm>
          <a:prstGeom prst="rect">
            <a:avLst/>
          </a:prstGeom>
        </p:spPr>
      </p:pic>
    </p:spTree>
    <p:extLst>
      <p:ext uri="{BB962C8B-B14F-4D97-AF65-F5344CB8AC3E}">
        <p14:creationId xmlns:p14="http://schemas.microsoft.com/office/powerpoint/2010/main" val="2722539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594" t="16211" r="25077" b="32601"/>
          <a:stretch/>
        </p:blipFill>
        <p:spPr>
          <a:xfrm>
            <a:off x="1241778" y="487279"/>
            <a:ext cx="9392355" cy="5699032"/>
          </a:xfrm>
          <a:prstGeom prst="rect">
            <a:avLst/>
          </a:prstGeom>
        </p:spPr>
      </p:pic>
    </p:spTree>
    <p:extLst>
      <p:ext uri="{BB962C8B-B14F-4D97-AF65-F5344CB8AC3E}">
        <p14:creationId xmlns:p14="http://schemas.microsoft.com/office/powerpoint/2010/main" val="25342356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670" t="14186" r="10309" b="9798"/>
          <a:stretch/>
        </p:blipFill>
        <p:spPr>
          <a:xfrm>
            <a:off x="960698" y="208345"/>
            <a:ext cx="10289893" cy="6516546"/>
          </a:xfrm>
          <a:prstGeom prst="rect">
            <a:avLst/>
          </a:prstGeom>
        </p:spPr>
      </p:pic>
    </p:spTree>
    <p:extLst>
      <p:ext uri="{BB962C8B-B14F-4D97-AF65-F5344CB8AC3E}">
        <p14:creationId xmlns:p14="http://schemas.microsoft.com/office/powerpoint/2010/main" val="40520430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363" t="16076" r="10563" b="8222"/>
          <a:stretch/>
        </p:blipFill>
        <p:spPr>
          <a:xfrm>
            <a:off x="1174044" y="137039"/>
            <a:ext cx="10297324" cy="6489540"/>
          </a:xfrm>
          <a:prstGeom prst="rect">
            <a:avLst/>
          </a:prstGeom>
        </p:spPr>
      </p:pic>
    </p:spTree>
    <p:extLst>
      <p:ext uri="{BB962C8B-B14F-4D97-AF65-F5344CB8AC3E}">
        <p14:creationId xmlns:p14="http://schemas.microsoft.com/office/powerpoint/2010/main" val="1654955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2606" y="1081132"/>
            <a:ext cx="9533301" cy="381891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606" y="3613747"/>
            <a:ext cx="1516684" cy="1286302"/>
          </a:xfrm>
          <a:prstGeom prst="rect">
            <a:avLst/>
          </a:prstGeom>
        </p:spPr>
      </p:pic>
    </p:spTree>
    <p:extLst>
      <p:ext uri="{BB962C8B-B14F-4D97-AF65-F5344CB8AC3E}">
        <p14:creationId xmlns:p14="http://schemas.microsoft.com/office/powerpoint/2010/main" val="288471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3700" y="740204"/>
            <a:ext cx="6458349" cy="573679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00419"/>
            <a:ext cx="3316451" cy="1957581"/>
          </a:xfrm>
          <a:prstGeom prst="rect">
            <a:avLst/>
          </a:prstGeom>
        </p:spPr>
      </p:pic>
    </p:spTree>
    <p:extLst>
      <p:ext uri="{BB962C8B-B14F-4D97-AF65-F5344CB8AC3E}">
        <p14:creationId xmlns:p14="http://schemas.microsoft.com/office/powerpoint/2010/main" val="3757801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311" y="725488"/>
            <a:ext cx="7925378" cy="5451475"/>
          </a:xfrm>
        </p:spPr>
      </p:pic>
    </p:spTree>
    <p:extLst>
      <p:ext uri="{BB962C8B-B14F-4D97-AF65-F5344CB8AC3E}">
        <p14:creationId xmlns:p14="http://schemas.microsoft.com/office/powerpoint/2010/main" val="1529970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9178" y="1232375"/>
            <a:ext cx="8373644" cy="4572638"/>
          </a:xfrm>
        </p:spPr>
      </p:pic>
    </p:spTree>
    <p:extLst>
      <p:ext uri="{BB962C8B-B14F-4D97-AF65-F5344CB8AC3E}">
        <p14:creationId xmlns:p14="http://schemas.microsoft.com/office/powerpoint/2010/main" val="2965305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4862" y="873557"/>
            <a:ext cx="8602275" cy="5182323"/>
          </a:xfrm>
        </p:spPr>
      </p:pic>
    </p:spTree>
    <p:extLst>
      <p:ext uri="{BB962C8B-B14F-4D97-AF65-F5344CB8AC3E}">
        <p14:creationId xmlns:p14="http://schemas.microsoft.com/office/powerpoint/2010/main" val="544065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2050" y="819150"/>
            <a:ext cx="9944100" cy="5600700"/>
          </a:xfrm>
        </p:spPr>
      </p:pic>
    </p:spTree>
    <p:extLst>
      <p:ext uri="{BB962C8B-B14F-4D97-AF65-F5344CB8AC3E}">
        <p14:creationId xmlns:p14="http://schemas.microsoft.com/office/powerpoint/2010/main" val="4240283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6997" y="720969"/>
            <a:ext cx="9438006" cy="5455994"/>
          </a:xfrm>
        </p:spPr>
      </p:pic>
    </p:spTree>
    <p:extLst>
      <p:ext uri="{BB962C8B-B14F-4D97-AF65-F5344CB8AC3E}">
        <p14:creationId xmlns:p14="http://schemas.microsoft.com/office/powerpoint/2010/main" val="353680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308" y="457200"/>
            <a:ext cx="10427677" cy="5719763"/>
          </a:xfrm>
        </p:spPr>
      </p:pic>
    </p:spTree>
    <p:extLst>
      <p:ext uri="{BB962C8B-B14F-4D97-AF65-F5344CB8AC3E}">
        <p14:creationId xmlns:p14="http://schemas.microsoft.com/office/powerpoint/2010/main" val="3533017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6477" y="509954"/>
            <a:ext cx="10480431" cy="5667009"/>
          </a:xfrm>
        </p:spPr>
      </p:pic>
    </p:spTree>
    <p:extLst>
      <p:ext uri="{BB962C8B-B14F-4D97-AF65-F5344CB8AC3E}">
        <p14:creationId xmlns:p14="http://schemas.microsoft.com/office/powerpoint/2010/main" val="1331730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2323" y="492369"/>
            <a:ext cx="9864969" cy="5684594"/>
          </a:xfrm>
        </p:spPr>
      </p:pic>
    </p:spTree>
    <p:extLst>
      <p:ext uri="{BB962C8B-B14F-4D97-AF65-F5344CB8AC3E}">
        <p14:creationId xmlns:p14="http://schemas.microsoft.com/office/powerpoint/2010/main" val="1432374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876</Words>
  <Application>Microsoft Office PowerPoint</Application>
  <PresentationFormat>Widescreen</PresentationFormat>
  <Paragraphs>349</Paragraphs>
  <Slides>53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B Nazanin</vt:lpstr>
      <vt:lpstr>B Titr</vt:lpstr>
      <vt:lpstr>B Zar</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نمونه ای از فرایندهای ذکر شده: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روش دیگر برای بررسی چالش های فرایند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sarikhani</dc:creator>
  <cp:lastModifiedBy>sarikhani</cp:lastModifiedBy>
  <cp:revision>39</cp:revision>
  <cp:lastPrinted>2025-07-14T10:55:12Z</cp:lastPrinted>
  <dcterms:created xsi:type="dcterms:W3CDTF">2025-07-14T07:22:25Z</dcterms:created>
  <dcterms:modified xsi:type="dcterms:W3CDTF">2025-07-15T05:49:09Z</dcterms:modified>
</cp:coreProperties>
</file>