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6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3FF"/>
    <a:srgbClr val="005690"/>
    <a:srgbClr val="1B82B7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BD7C-4843-6381-D0F8-FB1CAE79F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327" y="1671930"/>
            <a:ext cx="7766936" cy="1646302"/>
          </a:xfrm>
        </p:spPr>
        <p:txBody>
          <a:bodyPr/>
          <a:lstStyle/>
          <a:p>
            <a:pPr algn="ctr"/>
            <a:r>
              <a:rPr lang="fa-IR" sz="7200" dirty="0">
                <a:cs typeface="B Nazanin" panose="00000400000000000000" pitchFamily="2" charset="-78"/>
              </a:rPr>
              <a:t>بسم الله الرحمن الرحیم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41C42-1D88-1928-8621-7A4845AA6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3174" y="3539768"/>
            <a:ext cx="5959242" cy="1096899"/>
          </a:xfrm>
        </p:spPr>
        <p:txBody>
          <a:bodyPr>
            <a:normAutofit/>
          </a:bodyPr>
          <a:lstStyle/>
          <a:p>
            <a:pPr algn="ctr"/>
            <a:r>
              <a:rPr lang="fa-IR" sz="1600" dirty="0"/>
              <a:t>فایل آموزشی کارکنان و نحوه ثبت و تایید فرم های ارزشیابی </a:t>
            </a:r>
          </a:p>
        </p:txBody>
      </p:sp>
    </p:spTree>
    <p:extLst>
      <p:ext uri="{BB962C8B-B14F-4D97-AF65-F5344CB8AC3E}">
        <p14:creationId xmlns:p14="http://schemas.microsoft.com/office/powerpoint/2010/main" val="110556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309148"/>
            <a:ext cx="5773478" cy="1647243"/>
            <a:chOff x="520995" y="322136"/>
            <a:chExt cx="7886254" cy="23434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"/>
            <a:stretch/>
          </p:blipFill>
          <p:spPr>
            <a:xfrm>
              <a:off x="531628" y="322136"/>
              <a:ext cx="7875621" cy="234347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20995" y="372140"/>
              <a:ext cx="4561368" cy="4997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6399650" y="519927"/>
            <a:ext cx="2957001" cy="1247988"/>
          </a:xfrm>
          <a:prstGeom prst="wedgeRoundRectCallout">
            <a:avLst>
              <a:gd name="adj1" fmla="val -68430"/>
              <a:gd name="adj2" fmla="val -551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399650" y="602807"/>
            <a:ext cx="29041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 در دو محور </a:t>
            </a:r>
            <a:r>
              <a:rPr lang="fa-IR" sz="1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رعایت منشور اخلاقی کارمندان و مهارت</a:t>
            </a:r>
          </a:p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مانند تصویر فوق و با در نظر گرفتن میزان سقف امتیاز دهی ،ستون موردنظر را انتخاب میکنیم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3" t="30952" r="1903" b="15603"/>
          <a:stretch/>
        </p:blipFill>
        <p:spPr>
          <a:xfrm>
            <a:off x="7785" y="2243469"/>
            <a:ext cx="7424373" cy="282826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154596" y="2576463"/>
            <a:ext cx="1669312" cy="2677656"/>
            <a:chOff x="9066713" y="2679406"/>
            <a:chExt cx="1669312" cy="2677656"/>
          </a:xfrm>
        </p:grpSpPr>
        <p:sp>
          <p:nvSpPr>
            <p:cNvPr id="18" name="TextBox 17"/>
            <p:cNvSpPr txBox="1"/>
            <p:nvPr/>
          </p:nvSpPr>
          <p:spPr>
            <a:xfrm>
              <a:off x="9066713" y="2679406"/>
              <a:ext cx="1669312" cy="26776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400" b="1" dirty="0">
                  <a:cs typeface="B Nazanin" panose="00000400000000000000" pitchFamily="2" charset="-78"/>
                </a:rPr>
                <a:t>در بخش </a:t>
              </a:r>
              <a:r>
                <a:rPr lang="fa-IR" sz="1400" b="1" dirty="0">
                  <a:solidFill>
                    <a:schemeClr val="accent1">
                      <a:lumMod val="75000"/>
                    </a:schemeClr>
                  </a:solidFill>
                  <a:cs typeface="B Nazanin" panose="00000400000000000000" pitchFamily="2" charset="-78"/>
                </a:rPr>
                <a:t>آموزش و توانمند سازی </a:t>
              </a:r>
            </a:p>
            <a:p>
              <a:pPr algn="ctr" rtl="1"/>
              <a:r>
                <a:rPr lang="fa-IR" sz="1400" b="1" dirty="0">
                  <a:cs typeface="B Nazanin" panose="00000400000000000000" pitchFamily="2" charset="-78"/>
                </a:rPr>
                <a:t>در صورت عدم لینک بودن با زدن بر روی دکمه </a:t>
              </a:r>
            </a:p>
            <a:p>
              <a:pPr algn="ctr" rtl="1"/>
              <a:endParaRPr lang="fa-IR" sz="1400" b="1" dirty="0">
                <a:cs typeface="B Nazanin" panose="00000400000000000000" pitchFamily="2" charset="-78"/>
              </a:endParaRPr>
            </a:p>
            <a:p>
              <a:pPr algn="ctr" rtl="1"/>
              <a:endParaRPr lang="fa-IR" sz="1400" b="1" dirty="0">
                <a:cs typeface="B Nazanin" panose="00000400000000000000" pitchFamily="2" charset="-78"/>
              </a:endParaRPr>
            </a:p>
            <a:p>
              <a:pPr algn="ctr" rtl="1"/>
              <a:endParaRPr lang="fa-IR" sz="1400" b="1" dirty="0">
                <a:cs typeface="B Nazanin" panose="00000400000000000000" pitchFamily="2" charset="-78"/>
              </a:endParaRPr>
            </a:p>
            <a:p>
              <a:pPr algn="ctr" rtl="1"/>
              <a:r>
                <a:rPr lang="fa-IR" sz="1400" b="1" dirty="0">
                  <a:cs typeface="B Nazanin" panose="00000400000000000000" pitchFamily="2" charset="-78"/>
                </a:rPr>
                <a:t>فایل مورد نظر آموزشی خود را میتوانید بارگزاری نمایید </a:t>
              </a:r>
            </a:p>
            <a:p>
              <a:pPr algn="ctr" rtl="1"/>
              <a:endParaRPr lang="fa-IR" sz="1400" b="1" dirty="0">
                <a:cs typeface="B Nazanin" panose="00000400000000000000" pitchFamily="2" charset="-78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1805" y="3897962"/>
              <a:ext cx="390547" cy="459467"/>
            </a:xfrm>
            <a:prstGeom prst="rect">
              <a:avLst/>
            </a:prstGeom>
          </p:spPr>
        </p:pic>
      </p:grpSp>
      <p:sp>
        <p:nvSpPr>
          <p:cNvPr id="20" name="Right Brace 19"/>
          <p:cNvSpPr/>
          <p:nvPr/>
        </p:nvSpPr>
        <p:spPr>
          <a:xfrm>
            <a:off x="7601703" y="2381693"/>
            <a:ext cx="552893" cy="2498652"/>
          </a:xfrm>
          <a:prstGeom prst="rightBrac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ular Callout 22"/>
          <p:cNvSpPr/>
          <p:nvPr/>
        </p:nvSpPr>
        <p:spPr>
          <a:xfrm>
            <a:off x="606055" y="5240451"/>
            <a:ext cx="5644465" cy="1247988"/>
          </a:xfrm>
          <a:prstGeom prst="wedgeRoundRectCallout">
            <a:avLst>
              <a:gd name="adj1" fmla="val 36668"/>
              <a:gd name="adj2" fmla="val -73086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ular Callout 23"/>
          <p:cNvSpPr/>
          <p:nvPr/>
        </p:nvSpPr>
        <p:spPr>
          <a:xfrm>
            <a:off x="6751098" y="5348174"/>
            <a:ext cx="3859618" cy="1247988"/>
          </a:xfrm>
          <a:prstGeom prst="wedgeRoundRectCallout">
            <a:avLst>
              <a:gd name="adj1" fmla="val -33899"/>
              <a:gd name="adj2" fmla="val -112945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ectangle 24"/>
          <p:cNvSpPr/>
          <p:nvPr/>
        </p:nvSpPr>
        <p:spPr>
          <a:xfrm>
            <a:off x="6751097" y="5403735"/>
            <a:ext cx="38596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Nazanin" panose="00000400000000000000" pitchFamily="2" charset="-78"/>
              </a:rPr>
              <a:t> به </a:t>
            </a:r>
            <a:r>
              <a:rPr lang="fa-IR" sz="1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دوره های آموزشی شغلی و بهبود مدیریت </a:t>
            </a:r>
            <a:r>
              <a:rPr lang="fa-IR" sz="1400" b="1" dirty="0">
                <a:cs typeface="B Nazanin" panose="00000400000000000000" pitchFamily="2" charset="-78"/>
              </a:rPr>
              <a:t>گذرانده شده، به ازای هر 12 ساعت 3 امتیاز تعلق می گیرد. </a:t>
            </a:r>
          </a:p>
          <a:p>
            <a:pPr algn="r" rtl="1"/>
            <a:endParaRPr lang="fa-IR" sz="1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به دوره های آموزشی عمومی </a:t>
            </a:r>
            <a:r>
              <a:rPr lang="fa-IR" sz="1400" b="1" dirty="0">
                <a:cs typeface="B Nazanin" panose="00000400000000000000" pitchFamily="2" charset="-78"/>
              </a:rPr>
              <a:t>گذرانده شده، به ازای هر 5 ساعت 1 امتیاز تعلق میگیرد.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6056" y="5387392"/>
            <a:ext cx="5637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امتیازدهی این شاخص با سقف 7 امتیاز </a:t>
            </a:r>
            <a:r>
              <a:rPr lang="fa-IR" sz="1400" b="1" dirty="0">
                <a:cs typeface="B Nazanin" panose="00000400000000000000" pitchFamily="2" charset="-78"/>
              </a:rPr>
              <a:t>و مربوط به ارائه گواهی تدریس برای افرادی که بعنوان مدرس در دوره های عمومی  و یا تخصصی درستاد وزارتخانه یا دانشگاهها و سازمانهای تابعه تدریس کرده اند قابل احتساب خواهد بود ضمنا به ازای هر 2 ساعت تدریس 1 امتیاز تعلق میگیرد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9" t="65116" r="3101" b="31163"/>
          <a:stretch/>
        </p:blipFill>
        <p:spPr>
          <a:xfrm>
            <a:off x="5700058" y="4038928"/>
            <a:ext cx="1648093" cy="2495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2" t="70040" r="3097" b="25533"/>
          <a:stretch/>
        </p:blipFill>
        <p:spPr>
          <a:xfrm>
            <a:off x="5700066" y="4315372"/>
            <a:ext cx="1658710" cy="2495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8" t="79526" r="2900" b="16363"/>
          <a:stretch/>
        </p:blipFill>
        <p:spPr>
          <a:xfrm>
            <a:off x="5481850" y="4806227"/>
            <a:ext cx="1876926" cy="234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1317" y="159065"/>
            <a:ext cx="63403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9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657" y="352808"/>
            <a:ext cx="7166344" cy="2422741"/>
            <a:chOff x="1191810" y="2438286"/>
            <a:chExt cx="8750596" cy="18577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117"/>
            <a:stretch/>
          </p:blipFill>
          <p:spPr>
            <a:xfrm>
              <a:off x="1191810" y="2484340"/>
              <a:ext cx="8750594" cy="181170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567107" y="2438286"/>
              <a:ext cx="4375299" cy="478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7557862" y="198506"/>
            <a:ext cx="3579629" cy="1105785"/>
          </a:xfrm>
          <a:prstGeom prst="wedgeRoundRectCallout">
            <a:avLst>
              <a:gd name="adj1" fmla="val -49284"/>
              <a:gd name="adj2" fmla="val -10939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7652197" y="319626"/>
            <a:ext cx="3408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 در بخش </a:t>
            </a:r>
            <a:r>
              <a:rPr lang="fa-IR" sz="1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مدیریت دانش و موفقیت های ویژه </a:t>
            </a:r>
          </a:p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دو گزینه  ارائه پیشنهادات و ثبت تجربه به صورت لینک مستقیم با سامانه وزارت بهداشت میباشد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557862" y="2324154"/>
            <a:ext cx="4021212" cy="1105785"/>
          </a:xfrm>
          <a:prstGeom prst="wedgeRoundRectCallout">
            <a:avLst>
              <a:gd name="adj1" fmla="val -58432"/>
              <a:gd name="adj2" fmla="val -4040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7652197" y="2399992"/>
            <a:ext cx="3832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u="sng" dirty="0">
                <a:solidFill>
                  <a:srgbClr val="00B0F0"/>
                </a:solidFill>
                <a:cs typeface="B Nazanin" panose="00000400000000000000" pitchFamily="2" charset="-78"/>
              </a:rPr>
              <a:t>پیشنهادهایی</a:t>
            </a:r>
            <a:r>
              <a:rPr lang="fa-IR" sz="1400" b="1" dirty="0">
                <a:cs typeface="B Nazanin" panose="00000400000000000000" pitchFamily="2" charset="-78"/>
              </a:rPr>
              <a:t> که توسط مدیران و کارکنان ارائه میشود در صورتی قابل قبول است که توسط کمیته پیشنهادها تائید شده باشد. برای حساب امتیاز پیشنهادها مطابق جدول   محاسبه میشود: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4522"/>
          <a:stretch/>
        </p:blipFill>
        <p:spPr>
          <a:xfrm>
            <a:off x="892177" y="2966013"/>
            <a:ext cx="5346439" cy="927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8" y="4380882"/>
            <a:ext cx="7068573" cy="94786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52197" y="4606265"/>
            <a:ext cx="4021212" cy="722479"/>
          </a:xfrm>
          <a:prstGeom prst="wedgeRoundRectCallout">
            <a:avLst>
              <a:gd name="adj1" fmla="val -58170"/>
              <a:gd name="adj2" fmla="val -48183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7746532" y="4746198"/>
            <a:ext cx="383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نحوه امتیاز این شاخص بر اساس جدول زیر و تا سقف 4 امتیاز قابل اعمال خواهد بود.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/>
          <a:stretch/>
        </p:blipFill>
        <p:spPr>
          <a:xfrm>
            <a:off x="892177" y="5519209"/>
            <a:ext cx="5346439" cy="10602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913232" y="142974"/>
            <a:ext cx="13316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  <a:endParaRPr lang="fa-IR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27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95"/>
            <a:ext cx="6457907" cy="788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787"/>
            <a:ext cx="6508334" cy="841248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6834915" y="1506461"/>
            <a:ext cx="2209133" cy="776976"/>
          </a:xfrm>
          <a:prstGeom prst="wedgeRoundRectCallout">
            <a:avLst>
              <a:gd name="adj1" fmla="val -66766"/>
              <a:gd name="adj2" fmla="val -11143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* </a:t>
            </a:r>
            <a:r>
              <a:rPr lang="fa-IR" sz="1400" b="1" dirty="0">
                <a:solidFill>
                  <a:schemeClr val="tx1"/>
                </a:solidFill>
                <a:cs typeface="B Nazanin" panose="00000400000000000000" pitchFamily="2" charset="-78"/>
              </a:rPr>
              <a:t>نکته:دو محور اعلامی در سال 1403 نیز به صورت لینک مستقیم خواهد بود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7"/>
          <a:stretch/>
        </p:blipFill>
        <p:spPr>
          <a:xfrm>
            <a:off x="31560" y="2449801"/>
            <a:ext cx="6677387" cy="47788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6693168" y="2816771"/>
            <a:ext cx="3393437" cy="2665599"/>
          </a:xfrm>
          <a:prstGeom prst="wedgeRoundRectCallout">
            <a:avLst>
              <a:gd name="adj1" fmla="val -58502"/>
              <a:gd name="adj2" fmla="val -52455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TextBox 15"/>
          <p:cNvSpPr txBox="1"/>
          <p:nvPr/>
        </p:nvSpPr>
        <p:spPr>
          <a:xfrm>
            <a:off x="6708947" y="2927825"/>
            <a:ext cx="336187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 و در انتها مانند شاخص های اختصاصی بعد از تکمیل با استفاده از دکمه های انتهای صفحه میتوان به مرحله بعدی ارجاع داد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نکته ای که در این بخش وجود دارد این است که فرم باید به دست </a:t>
            </a:r>
            <a:r>
              <a:rPr lang="fa-IR" sz="1600" b="1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ارزیاب کننده </a:t>
            </a:r>
            <a:r>
              <a:rPr lang="fa-IR" sz="1600" b="1" dirty="0">
                <a:cs typeface="B Nazanin" panose="00000400000000000000" pitchFamily="2" charset="-78"/>
              </a:rPr>
              <a:t>ارجاع داده بشود طبق گردش کار، 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بعد از کلیک کردن روی  دکمه ثبت اطلاعات و ارسال به مرحله بعدی شخص ارزیاب کننده واحد را انتخاب میکنید و بعد ارسال را میزنید 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  و یا روی ثبت موقت اطلاعات کلیک بکنید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834915" y="144342"/>
            <a:ext cx="2128748" cy="1081775"/>
          </a:xfrm>
          <a:prstGeom prst="wedgeRoundRectCallout">
            <a:avLst>
              <a:gd name="adj1" fmla="val -68969"/>
              <a:gd name="adj2" fmla="val -12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ectangle 17"/>
          <p:cNvSpPr/>
          <p:nvPr/>
        </p:nvSpPr>
        <p:spPr>
          <a:xfrm>
            <a:off x="6693168" y="221282"/>
            <a:ext cx="2350880" cy="95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گزینه های کسب موفقیت های ویژه و دریافت تشویق ها نیازمند بارگزاری فایل ضمیمه مرتبط با عنوان انتخابی میباشد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40791" y="51566"/>
            <a:ext cx="11512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13</a:t>
            </a:r>
            <a:endParaRPr lang="fa-IR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384" y="3059305"/>
            <a:ext cx="6148523" cy="3798695"/>
            <a:chOff x="42043" y="994389"/>
            <a:chExt cx="10748247" cy="53161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3" t="28923" r="18286" b="20585"/>
            <a:stretch/>
          </p:blipFill>
          <p:spPr>
            <a:xfrm>
              <a:off x="42043" y="994389"/>
              <a:ext cx="10748247" cy="53105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92858" y="2872310"/>
              <a:ext cx="8567110" cy="3026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کننده-بیمارستان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2858" y="3133406"/>
              <a:ext cx="8587865" cy="302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کننده-امور مددکاری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75" y="3417729"/>
              <a:ext cx="8607571" cy="3026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کننده-حوزه ریاست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693" y="4023962"/>
              <a:ext cx="8620971" cy="313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کننده-حوزه ریاست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7610" y="4589922"/>
              <a:ext cx="8625032" cy="3026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 ریاست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2859" y="5718500"/>
              <a:ext cx="8576534" cy="3026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 ریاست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7612" y="5126492"/>
              <a:ext cx="8647808" cy="3026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کننده-بیمارستان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692" y="3706315"/>
              <a:ext cx="8609027" cy="302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کننده-حوزه ریاست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693" y="4305605"/>
              <a:ext cx="8630216" cy="314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کننده-خدمات پرستاری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858" y="4883794"/>
              <a:ext cx="8558862" cy="302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کننده-فناوری اطلاعات سلامت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2858" y="5450766"/>
              <a:ext cx="8587865" cy="302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کننده-ریاست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2858" y="6007878"/>
              <a:ext cx="8567110" cy="302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/>
              <a:r>
                <a:rPr lang="fa-IR" sz="1050" b="1" dirty="0">
                  <a:cs typeface="B Nazanin" panose="00000400000000000000" pitchFamily="2" charset="-78"/>
                </a:rPr>
                <a:t>نام و نام خانوادگی ارزیاب کننده-ارزیاب کننده-ریاست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58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90C445-F87F-4E63-733A-0E3F5F85B854}"/>
              </a:ext>
            </a:extLst>
          </p:cNvPr>
          <p:cNvSpPr txBox="1"/>
          <p:nvPr/>
        </p:nvSpPr>
        <p:spPr>
          <a:xfrm>
            <a:off x="677183" y="150813"/>
            <a:ext cx="8771860" cy="627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b="2112"/>
          <a:stretch/>
        </p:blipFill>
        <p:spPr>
          <a:xfrm>
            <a:off x="1250731" y="239720"/>
            <a:ext cx="2922684" cy="3308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6255" y="1326669"/>
            <a:ext cx="3972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ابتدا وارد سایت واحد مورد نظر  میشوییم 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برای ورود کد ملی و رمز تعیین شده را وارد میکنیم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9" y="4256849"/>
            <a:ext cx="5528442" cy="1394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4855" y="4256849"/>
            <a:ext cx="1177159" cy="120853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5623157" y="4615420"/>
            <a:ext cx="3972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در مرحله بعدی بر روی گزینه </a:t>
            </a:r>
            <a:r>
              <a:rPr lang="fa-IR" sz="1600" b="1" u="sng" dirty="0">
                <a:cs typeface="B Nazanin" panose="00000400000000000000" pitchFamily="2" charset="-78"/>
              </a:rPr>
              <a:t>ارزیابی عملکرد کارکنان</a:t>
            </a:r>
            <a:endParaRPr lang="fa-IR" sz="16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کلیک کنید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2296" y="403339"/>
            <a:ext cx="8408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fa-IR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2296" y="3600171"/>
            <a:ext cx="8408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fa-IR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41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41421" y="216568"/>
            <a:ext cx="10960768" cy="5502301"/>
            <a:chOff x="248194" y="129539"/>
            <a:chExt cx="8347166" cy="5239295"/>
          </a:xfrm>
        </p:grpSpPr>
        <p:grpSp>
          <p:nvGrpSpPr>
            <p:cNvPr id="14" name="Group 13"/>
            <p:cNvGrpSpPr/>
            <p:nvPr/>
          </p:nvGrpSpPr>
          <p:grpSpPr>
            <a:xfrm>
              <a:off x="248194" y="129539"/>
              <a:ext cx="8347166" cy="5239295"/>
              <a:chOff x="557048" y="1125846"/>
              <a:chExt cx="8334703" cy="441042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57048" y="1125846"/>
                <a:ext cx="8334703" cy="4410422"/>
                <a:chOff x="557048" y="1125846"/>
                <a:chExt cx="8334703" cy="4410422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048" y="1125846"/>
                  <a:ext cx="8334703" cy="4410422"/>
                </a:xfrm>
                <a:prstGeom prst="rect">
                  <a:avLst/>
                </a:prstGeom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7923614" y="1195480"/>
                  <a:ext cx="736910" cy="149844"/>
                </a:xfrm>
                <a:prstGeom prst="rect">
                  <a:avLst/>
                </a:prstGeom>
                <a:solidFill>
                  <a:srgbClr val="1B82B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7059026" y="2444330"/>
                <a:ext cx="747175" cy="925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9026" y="2792652"/>
                <a:ext cx="749873" cy="914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9026" y="2619020"/>
                <a:ext cx="749873" cy="9144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9026" y="2966284"/>
                <a:ext cx="749873" cy="9144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7430" y="3707412"/>
                <a:ext cx="1458771" cy="11441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6328" y="3140793"/>
                <a:ext cx="749873" cy="9144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6327" y="4077644"/>
                <a:ext cx="749873" cy="914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6326" y="3521963"/>
                <a:ext cx="749873" cy="9144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6325" y="3347454"/>
                <a:ext cx="749873" cy="91448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7307" y="1404452"/>
              <a:ext cx="885117" cy="102004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764049" y="5671959"/>
            <a:ext cx="8408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fa-IR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6346" y="5887570"/>
            <a:ext cx="70921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در این صفحه مشخصات فردی شما نمایش داده میشود (کد ملی،تاریخ تولد و ...)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و برای شروع ارزشیابی و پر کردن فرم  مورد نظر خود بر روی گزینه </a:t>
            </a:r>
            <a:r>
              <a:rPr lang="fa-IR" sz="1600" b="1" u="sng" dirty="0">
                <a:cs typeface="B Nazanin" panose="00000400000000000000" pitchFamily="2" charset="-78"/>
              </a:rPr>
              <a:t>ثبت ارزیابی </a:t>
            </a:r>
            <a:r>
              <a:rPr lang="fa-IR" sz="1600" b="1" dirty="0">
                <a:cs typeface="B Nazanin" panose="00000400000000000000" pitchFamily="2" charset="-78"/>
              </a:rPr>
              <a:t>کلیک کنید </a:t>
            </a:r>
          </a:p>
        </p:txBody>
      </p:sp>
    </p:spTree>
    <p:extLst>
      <p:ext uri="{BB962C8B-B14F-4D97-AF65-F5344CB8AC3E}">
        <p14:creationId xmlns:p14="http://schemas.microsoft.com/office/powerpoint/2010/main" val="130568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1715" y="1036893"/>
            <a:ext cx="51919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سپس سال مورد نظر ارزشیابی خود را انتخاب بکنید تا بتوانید فرم خود را مشاهده بکنید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5554" y="129939"/>
            <a:ext cx="8408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fa-IR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66951" y="129939"/>
            <a:ext cx="3484760" cy="1553017"/>
            <a:chOff x="890954" y="351692"/>
            <a:chExt cx="3413865" cy="17817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6" t="3948" r="35310" b="13054"/>
            <a:stretch/>
          </p:blipFill>
          <p:spPr>
            <a:xfrm>
              <a:off x="890954" y="351692"/>
              <a:ext cx="3413865" cy="17817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6431" y="844062"/>
              <a:ext cx="1301262" cy="128936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9335646" y="2394104"/>
            <a:ext cx="590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rgbClr val="5FCBEF"/>
                  </a:fgClr>
                  <a:bgClr>
                    <a:srgbClr val="5FCBE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FCBEF"/>
                  </a:outerShdw>
                </a:effectLst>
              </a:rPr>
              <a:t>5</a:t>
            </a:r>
            <a:endParaRPr lang="fa-IR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rgbClr val="5FCBEF"/>
                </a:fgClr>
                <a:bgClr>
                  <a:srgbClr val="5FCBEF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FCBEF"/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4853" y="1864895"/>
            <a:ext cx="7543799" cy="4632157"/>
            <a:chOff x="614288" y="2006678"/>
            <a:chExt cx="7087232" cy="42110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288" y="2006678"/>
              <a:ext cx="7087232" cy="4211053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351711" y="4981074"/>
              <a:ext cx="2602542" cy="601579"/>
              <a:chOff x="4351711" y="4920916"/>
              <a:chExt cx="2602542" cy="60157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256421" y="4920916"/>
                <a:ext cx="589547" cy="1203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351711" y="5426242"/>
                <a:ext cx="2602542" cy="96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8241116" y="3344931"/>
            <a:ext cx="2725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«فرم ارزشیابی»</a:t>
            </a:r>
          </a:p>
          <a:p>
            <a:pPr lvl="0" algn="ctr" rtl="1"/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که شامل مشخصات شما به عنوان ارزیابی شونده نمایش داده میشود</a:t>
            </a:r>
          </a:p>
          <a:p>
            <a:pPr lvl="0" algn="ctr" rtl="1"/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</a:p>
          <a:p>
            <a:pPr lvl="0" algn="ctr" rtl="1"/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و مشخصات ارزیابی کننده که  بعد از ارجاع و تایید قرار میگیرد   </a:t>
            </a:r>
          </a:p>
        </p:txBody>
      </p:sp>
    </p:spTree>
    <p:extLst>
      <p:ext uri="{BB962C8B-B14F-4D97-AF65-F5344CB8AC3E}">
        <p14:creationId xmlns:p14="http://schemas.microsoft.com/office/powerpoint/2010/main" val="241884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3" y="146197"/>
            <a:ext cx="11622163" cy="3643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60168" y="926432"/>
            <a:ext cx="5522495" cy="445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287832" y="3906005"/>
            <a:ext cx="11394831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مجموع امتیاز در هر سطح ارزیابی 100 میباشد که 50 امتیاز مربوط به شاخصهای اختصاصی و 50 امتیاز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مربوط به شاخصهای عمومی است</a:t>
            </a:r>
          </a:p>
          <a:p>
            <a:pPr algn="ctr" rtl="1"/>
            <a:endParaRPr lang="fa-IR" sz="16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در انتهای فرم دو بخش </a:t>
            </a:r>
            <a:r>
              <a:rPr lang="fa-IR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B Nazanin" panose="00000400000000000000" pitchFamily="2" charset="-78"/>
              </a:rPr>
              <a:t>{</a:t>
            </a:r>
            <a:r>
              <a:rPr lang="fa-IR" sz="1600" b="1" u="sng" dirty="0">
                <a:cs typeface="B Nazanin" panose="00000400000000000000" pitchFamily="2" charset="-78"/>
              </a:rPr>
              <a:t>شاخص های اختصاصی و شاخص های عمومی </a:t>
            </a:r>
            <a:r>
              <a:rPr lang="fa-IR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B Nazanin" panose="00000400000000000000" pitchFamily="2" charset="-78"/>
              </a:rPr>
              <a:t>}  </a:t>
            </a:r>
            <a:r>
              <a:rPr lang="fa-IR" sz="1600" b="1" dirty="0">
                <a:cs typeface="B Nazanin" panose="00000400000000000000" pitchFamily="2" charset="-78"/>
              </a:rPr>
              <a:t>قرار گرفته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برای پر کردن نمرات وارد بخش مورد نظر میشود </a:t>
            </a:r>
          </a:p>
          <a:p>
            <a:pPr algn="ctr" rtl="1"/>
            <a:endParaRPr lang="fa-IR" sz="16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*</a:t>
            </a:r>
            <a:r>
              <a:rPr lang="fa-IR" sz="1600" b="1" dirty="0">
                <a:cs typeface="B Nazanin" panose="00000400000000000000" pitchFamily="2" charset="-78"/>
              </a:rPr>
              <a:t>در تصویر بالا در بخش شاخص های اختصاصی وارد شدیم 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همانگونه که مشاهده میکنید چهار دکمه برای عملیات های زیر داریم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2" y="6185352"/>
            <a:ext cx="5574324" cy="4907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59973" y="4667298"/>
            <a:ext cx="590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rgbClr val="5FCBEF"/>
                  </a:fgClr>
                  <a:bgClr>
                    <a:srgbClr val="5FCBE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FCBEF"/>
                  </a:outerShdw>
                </a:effectLst>
              </a:rPr>
              <a:t>6</a:t>
            </a:r>
            <a:endParaRPr lang="fa-IR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rgbClr val="5FCBEF"/>
                </a:fgClr>
                <a:bgClr>
                  <a:srgbClr val="5FCBEF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FCBE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19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6" t="16572" r="595" b="10473"/>
          <a:stretch/>
        </p:blipFill>
        <p:spPr>
          <a:xfrm>
            <a:off x="8601494" y="228201"/>
            <a:ext cx="2702121" cy="4669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80836" y="0"/>
            <a:ext cx="590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rgbClr val="5FCBEF"/>
                  </a:fgClr>
                  <a:bgClr>
                    <a:srgbClr val="5FCBE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FCBEF"/>
                  </a:outerShdw>
                </a:effectLst>
              </a:rPr>
              <a:t>7</a:t>
            </a:r>
            <a:endParaRPr lang="fa-IR" sz="5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rgbClr val="5FCBEF"/>
                </a:fgClr>
                <a:bgClr>
                  <a:srgbClr val="5FCBEF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FCBEF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5" t="5469" b="81570"/>
          <a:stretch/>
        </p:blipFill>
        <p:spPr>
          <a:xfrm>
            <a:off x="374423" y="107061"/>
            <a:ext cx="2719651" cy="690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3738" y="281487"/>
            <a:ext cx="39265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در این بخش  شرح وظیفه و عنوان شاخص خود را وارد میکنید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4605" y="1085673"/>
            <a:ext cx="24513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بخش واحد سنجش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در این بخش واحد مورد نظر خود انتخاب میکنیم که شامل درصد، مورد و...میشود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7723" y="2770499"/>
            <a:ext cx="28403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در این قسمت </a:t>
            </a:r>
            <a:r>
              <a:rPr lang="fa-IR" sz="1400" b="1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هدف مورد انتظار </a:t>
            </a:r>
            <a:r>
              <a:rPr lang="fa-IR" sz="1400" b="1" dirty="0">
                <a:cs typeface="B Nazanin" panose="00000400000000000000" pitchFamily="2" charset="-78"/>
              </a:rPr>
              <a:t>را بر اساس واحد سنجش تکمیل میکنیم </a:t>
            </a:r>
          </a:p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به طور مثال: اگر درصد را انتخاب کردید هدف مورد انتظار را از «100درصد» وارد کنید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6914" y="4061310"/>
            <a:ext cx="27158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در بخش </a:t>
            </a:r>
            <a:r>
              <a:rPr lang="fa-IR" sz="1400" b="1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حداکثر امتیاز</a:t>
            </a:r>
            <a:r>
              <a:rPr lang="fa-IR" sz="1400" b="1" dirty="0">
                <a:cs typeface="B Nazanin" panose="00000400000000000000" pitchFamily="2" charset="-78"/>
              </a:rPr>
              <a:t> نمره شاخص وارد شده را وارد میکنیم </a:t>
            </a:r>
          </a:p>
          <a:p>
            <a:pPr algn="ctr" rtl="1"/>
            <a:r>
              <a:rPr lang="fa-IR" sz="14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* </a:t>
            </a:r>
            <a:r>
              <a:rPr lang="fa-IR" sz="1400" b="1" dirty="0">
                <a:cs typeface="B Nazanin" panose="00000400000000000000" pitchFamily="2" charset="-78"/>
              </a:rPr>
              <a:t>نکته :مجموع نمرات وارد شده در این بخش نباید از 50 بیشتر بشود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33110" r="25176" b="41495"/>
          <a:stretch/>
        </p:blipFill>
        <p:spPr>
          <a:xfrm>
            <a:off x="32424" y="869013"/>
            <a:ext cx="5509685" cy="1810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24429" r="1103" b="37486"/>
          <a:stretch/>
        </p:blipFill>
        <p:spPr>
          <a:xfrm>
            <a:off x="60664" y="2782970"/>
            <a:ext cx="5481445" cy="2448250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6134337" y="2607582"/>
            <a:ext cx="2798456" cy="1221181"/>
          </a:xfrm>
          <a:prstGeom prst="wedgeRoundRectCallout">
            <a:avLst>
              <a:gd name="adj1" fmla="val -71839"/>
              <a:gd name="adj2" fmla="val 126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Rounded Rectangular Callout 28"/>
          <p:cNvSpPr/>
          <p:nvPr/>
        </p:nvSpPr>
        <p:spPr>
          <a:xfrm>
            <a:off x="6137860" y="3906279"/>
            <a:ext cx="2806789" cy="1207981"/>
          </a:xfrm>
          <a:prstGeom prst="wedgeRoundRectCallout">
            <a:avLst>
              <a:gd name="adj1" fmla="val -72184"/>
              <a:gd name="adj2" fmla="val -5332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Rounded Rectangular Callout 29"/>
          <p:cNvSpPr/>
          <p:nvPr/>
        </p:nvSpPr>
        <p:spPr>
          <a:xfrm>
            <a:off x="6145825" y="1038687"/>
            <a:ext cx="2853918" cy="1138970"/>
          </a:xfrm>
          <a:prstGeom prst="wedgeRoundRectCallout">
            <a:avLst>
              <a:gd name="adj1" fmla="val -75042"/>
              <a:gd name="adj2" fmla="val -255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ounded Rectangular Callout 31"/>
          <p:cNvSpPr/>
          <p:nvPr/>
        </p:nvSpPr>
        <p:spPr>
          <a:xfrm>
            <a:off x="5528346" y="5399025"/>
            <a:ext cx="3838353" cy="1183419"/>
          </a:xfrm>
          <a:prstGeom prst="wedgeRoundRectCallout">
            <a:avLst>
              <a:gd name="adj1" fmla="val -58676"/>
              <a:gd name="adj2" fmla="val -1036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TextBox 32"/>
          <p:cNvSpPr txBox="1"/>
          <p:nvPr/>
        </p:nvSpPr>
        <p:spPr>
          <a:xfrm>
            <a:off x="5542109" y="5412893"/>
            <a:ext cx="3838353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 در ستون </a:t>
            </a:r>
            <a:r>
              <a:rPr lang="fa-IR" sz="1400" b="1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امتیاز معیارهای کیفیت و سرعت</a:t>
            </a:r>
            <a:r>
              <a:rPr lang="fa-IR" sz="1400" b="1" dirty="0">
                <a:cs typeface="B Nazanin" panose="00000400000000000000" pitchFamily="2" charset="-78"/>
              </a:rPr>
              <a:t>، هریک از شاخص ها با توجه به میزان کیفیت و سرعت انجام کار امتیازدهی می شود؛ به این صورت که به عملکرد خیلی ضعیف امتیاز "0"، ضعیف "1"، متوسط "2"، خوب "3"، خیلی خوب "4"و عالی "5" داده می شود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7"/>
          <a:stretch/>
        </p:blipFill>
        <p:spPr>
          <a:xfrm>
            <a:off x="60664" y="5334785"/>
            <a:ext cx="5239481" cy="374976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>
          <a:xfrm>
            <a:off x="265814" y="5818079"/>
            <a:ext cx="5034331" cy="634632"/>
          </a:xfrm>
          <a:prstGeom prst="wedgeRoundRectCallout">
            <a:avLst>
              <a:gd name="adj1" fmla="val 20971"/>
              <a:gd name="adj2" fmla="val -7455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TextBox 37"/>
          <p:cNvSpPr txBox="1"/>
          <p:nvPr/>
        </p:nvSpPr>
        <p:spPr>
          <a:xfrm>
            <a:off x="374423" y="5867935"/>
            <a:ext cx="49257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بعد از تکمیل شاخص ها با استفاده از دکمه های انتهای صفحه میتوان به مرحله بعدی ارجاع داد و یا به صورت موقت اطلاعات را ثبت بکنیم </a:t>
            </a:r>
          </a:p>
        </p:txBody>
      </p:sp>
      <p:sp>
        <p:nvSpPr>
          <p:cNvPr id="8" name="Chevron 7"/>
          <p:cNvSpPr/>
          <p:nvPr/>
        </p:nvSpPr>
        <p:spPr>
          <a:xfrm>
            <a:off x="3174124" y="196671"/>
            <a:ext cx="409614" cy="4984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3" y="516427"/>
            <a:ext cx="8691138" cy="55815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383539" y="0"/>
            <a:ext cx="59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rgbClr val="5FCBEF"/>
                  </a:fgClr>
                  <a:bgClr>
                    <a:srgbClr val="5FCBE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FCBEF"/>
                  </a:outerShdw>
                </a:effectLst>
              </a:rPr>
              <a:t>8</a:t>
            </a:r>
            <a:endParaRPr lang="fa-IR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9047606" y="2420972"/>
            <a:ext cx="2768499" cy="2372245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9085256" y="2699153"/>
            <a:ext cx="26931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* </a:t>
            </a:r>
            <a:r>
              <a:rPr lang="fa-IR" sz="1600" b="1" dirty="0">
                <a:cs typeface="B Nazanin" panose="00000400000000000000" pitchFamily="2" charset="-78"/>
              </a:rPr>
              <a:t>نکته : در گردش کار سال 1403 بعد از تایید توافق نامه سند در دست ارزیابی کننده واحد بایگانی خواهد شد و در تاریخ 12/1 بعد از تکمیل عوامل عمومی توسط خود شخص ارزیاب مستقیما به تایید کننده واحد ارجاع خواهد شد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7553542" y="4515035"/>
            <a:ext cx="1800666" cy="148196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7553542" y="4594295"/>
            <a:ext cx="180066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* </a:t>
            </a:r>
            <a:r>
              <a:rPr lang="fa-IR" sz="1600" b="1" dirty="0">
                <a:cs typeface="B Nazanin" panose="00000400000000000000" pitchFamily="2" charset="-78"/>
              </a:rPr>
              <a:t>نکته:در گردش کار سال 1403 بعد از توافق نامه مالکین سند در عوامل عمومی دخیل نخواهند بود </a:t>
            </a:r>
          </a:p>
        </p:txBody>
      </p:sp>
    </p:spTree>
    <p:extLst>
      <p:ext uri="{BB962C8B-B14F-4D97-AF65-F5344CB8AC3E}">
        <p14:creationId xmlns:p14="http://schemas.microsoft.com/office/powerpoint/2010/main" val="51010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4" y="1762366"/>
            <a:ext cx="9078686" cy="2673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115" y="2299368"/>
            <a:ext cx="4337031" cy="4858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023575" y="4714904"/>
            <a:ext cx="6912608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وارد  بخش </a:t>
            </a:r>
            <a:r>
              <a:rPr lang="fa-IR" sz="1400" b="1" u="sng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شاخص های عمومی  </a:t>
            </a:r>
            <a:r>
              <a:rPr lang="fa-IR" sz="1400" b="1" dirty="0">
                <a:cs typeface="B Nazanin" panose="00000400000000000000" pitchFamily="2" charset="-78"/>
              </a:rPr>
              <a:t>میشوییم که شامل چهار محور زیر میباشد </a:t>
            </a:r>
          </a:p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 </a:t>
            </a:r>
          </a:p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رعایت منشور اخلاقی کارمندان: 15 امتیاز</a:t>
            </a:r>
          </a:p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مهارت: 15 امتیاز</a:t>
            </a:r>
          </a:p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آموزش و توانمند سازی: 12 امتیاز</a:t>
            </a:r>
          </a:p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مدیریت دانش و موفقیتهای ویژه: 12 امتیاز</a:t>
            </a:r>
          </a:p>
          <a:p>
            <a:pPr algn="ctr" rtl="1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0115" y="523220"/>
            <a:ext cx="235131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بعد از اتمام مرحله اول (توافق نامه ) شروع مرحله دوم از تاریخ 12/1 همان سال میباشد</a:t>
            </a:r>
            <a:r>
              <a:rPr lang="fa-IR" dirty="0"/>
              <a:t>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717889" y="84291"/>
            <a:ext cx="3356150" cy="1678075"/>
          </a:xfrm>
          <a:prstGeom prst="cloudCallout">
            <a:avLst>
              <a:gd name="adj1" fmla="val 64497"/>
              <a:gd name="adj2" fmla="val 409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072" y="84291"/>
            <a:ext cx="36579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2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466681" y="-10299"/>
            <a:ext cx="3898760" cy="1754557"/>
          </a:xfrm>
          <a:prstGeom prst="cloudCallout">
            <a:avLst>
              <a:gd name="adj1" fmla="val -74847"/>
              <a:gd name="adj2" fmla="val 394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970773" y="523409"/>
            <a:ext cx="2850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بعد از تاریخ اعلامی (12/1/سال جاری ) فرم ها توسط مقام مسئول مربوطه به مالکین سند جهت شروع مرحله دوم ارجاع خواهد شد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2525" y="4036549"/>
            <a:ext cx="17696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 مالکین سند نیز  جهت تکمیل عوامل عمومی  به قسمت اسناد من در کارتابل خود مراجعه نمایند.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849"/>
            <a:ext cx="7504574" cy="1928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448910"/>
            <a:ext cx="7432151" cy="1261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736790" y="4141374"/>
            <a:ext cx="2962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 بعد از مشاهده فرم و عدم تکمیل آن </a:t>
            </a:r>
          </a:p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به صورت اتوماتیک و طبق زمان بندی تنظیم شده به مرحله بایگانی و موافقتنامه عملکرد انتقال پیدا میکند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51338" y="4083569"/>
            <a:ext cx="2848304" cy="1011911"/>
          </a:xfrm>
          <a:prstGeom prst="wedgeRoundRectCallout">
            <a:avLst>
              <a:gd name="adj1" fmla="val -2704"/>
              <a:gd name="adj2" fmla="val -1191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671" y="249065"/>
            <a:ext cx="731583" cy="54868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513324" y="1246288"/>
            <a:ext cx="2541426" cy="4618484"/>
            <a:chOff x="7513324" y="1246288"/>
            <a:chExt cx="2541426" cy="47468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13"/>
            <a:stretch/>
          </p:blipFill>
          <p:spPr>
            <a:xfrm>
              <a:off x="7513324" y="1246288"/>
              <a:ext cx="2541426" cy="47468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401863" y="1360023"/>
              <a:ext cx="1241695" cy="117493"/>
            </a:xfrm>
            <a:prstGeom prst="rect">
              <a:avLst/>
            </a:prstGeom>
            <a:solidFill>
              <a:srgbClr val="1B8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03816" y="2448910"/>
              <a:ext cx="1282529" cy="157656"/>
            </a:xfrm>
            <a:prstGeom prst="rect">
              <a:avLst/>
            </a:prstGeom>
            <a:solidFill>
              <a:srgbClr val="005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5780597" y="3956891"/>
            <a:ext cx="1533485" cy="1249209"/>
          </a:xfrm>
          <a:prstGeom prst="wedgeRoundRectCallout">
            <a:avLst>
              <a:gd name="adj1" fmla="val 75389"/>
              <a:gd name="adj2" fmla="val -105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4474220" y="3148624"/>
            <a:ext cx="651641" cy="206186"/>
          </a:xfrm>
          <a:prstGeom prst="rect">
            <a:avLst/>
          </a:prstGeom>
          <a:solidFill>
            <a:srgbClr val="9E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2937641" y="3146614"/>
            <a:ext cx="651641" cy="206186"/>
          </a:xfrm>
          <a:prstGeom prst="rect">
            <a:avLst/>
          </a:prstGeom>
          <a:solidFill>
            <a:srgbClr val="9E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68194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</TotalTime>
  <Words>1003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 Nazanin</vt:lpstr>
      <vt:lpstr>Trebuchet MS</vt:lpstr>
      <vt:lpstr>Wingdings 3</vt:lpstr>
      <vt:lpstr>Facet</vt:lpstr>
      <vt:lpstr>بسم الله الرحمن الرحیم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مائده فولادی</dc:creator>
  <cp:lastModifiedBy>AsadzadehPc</cp:lastModifiedBy>
  <cp:revision>50</cp:revision>
  <dcterms:created xsi:type="dcterms:W3CDTF">2024-06-30T06:08:12Z</dcterms:created>
  <dcterms:modified xsi:type="dcterms:W3CDTF">2025-11-03T09:33:26Z</dcterms:modified>
</cp:coreProperties>
</file>