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55" r:id="rId3"/>
    <p:sldId id="575" r:id="rId4"/>
    <p:sldId id="587" r:id="rId5"/>
    <p:sldId id="586" r:id="rId6"/>
    <p:sldId id="334" r:id="rId7"/>
    <p:sldId id="599" r:id="rId8"/>
    <p:sldId id="573" r:id="rId9"/>
    <p:sldId id="448" r:id="rId10"/>
    <p:sldId id="574" r:id="rId11"/>
    <p:sldId id="356" r:id="rId12"/>
    <p:sldId id="576" r:id="rId13"/>
    <p:sldId id="577" r:id="rId14"/>
    <p:sldId id="582" r:id="rId15"/>
    <p:sldId id="583" r:id="rId16"/>
    <p:sldId id="581" r:id="rId17"/>
    <p:sldId id="579" r:id="rId18"/>
    <p:sldId id="591" r:id="rId19"/>
    <p:sldId id="598" r:id="rId20"/>
    <p:sldId id="335" r:id="rId21"/>
    <p:sldId id="413" r:id="rId22"/>
    <p:sldId id="415" r:id="rId23"/>
    <p:sldId id="414" r:id="rId24"/>
    <p:sldId id="418" r:id="rId25"/>
    <p:sldId id="595" r:id="rId26"/>
    <p:sldId id="438" r:id="rId27"/>
    <p:sldId id="440" r:id="rId28"/>
    <p:sldId id="441" r:id="rId29"/>
    <p:sldId id="442" r:id="rId30"/>
    <p:sldId id="443" r:id="rId31"/>
    <p:sldId id="444" r:id="rId32"/>
    <p:sldId id="447" r:id="rId33"/>
    <p:sldId id="445" r:id="rId34"/>
    <p:sldId id="446" r:id="rId35"/>
    <p:sldId id="596" r:id="rId36"/>
    <p:sldId id="533" r:id="rId37"/>
    <p:sldId id="601" r:id="rId38"/>
    <p:sldId id="537" r:id="rId39"/>
    <p:sldId id="540" r:id="rId40"/>
    <p:sldId id="538" r:id="rId41"/>
    <p:sldId id="546" r:id="rId42"/>
    <p:sldId id="550" r:id="rId43"/>
    <p:sldId id="551" r:id="rId44"/>
    <p:sldId id="552" r:id="rId45"/>
    <p:sldId id="557" r:id="rId46"/>
    <p:sldId id="558" r:id="rId47"/>
    <p:sldId id="562" r:id="rId48"/>
    <p:sldId id="563" r:id="rId49"/>
    <p:sldId id="566" r:id="rId50"/>
    <p:sldId id="570" r:id="rId51"/>
    <p:sldId id="571" r:id="rId52"/>
    <p:sldId id="572" r:id="rId53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31" autoAdjust="0"/>
    <p:restoredTop sz="94660"/>
  </p:normalViewPr>
  <p:slideViewPr>
    <p:cSldViewPr snapToGrid="0">
      <p:cViewPr varScale="1">
        <p:scale>
          <a:sx n="88" d="100"/>
          <a:sy n="88" d="100"/>
        </p:scale>
        <p:origin x="-15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90412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244262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3513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82115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095646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001625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18292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436714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2085368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41083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2853178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CC1D72-092D-4805-9AD4-B19924166D51}" type="datetimeFigureOut">
              <a:rPr lang="fa-IR" smtClean="0"/>
              <a:pPr/>
              <a:t>1445/01/30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9AC98-8C68-4603-A440-58A513297DB8}" type="slidenum">
              <a:rPr lang="fa-IR" smtClean="0"/>
              <a:pPr/>
              <a:t>‹#›</a:t>
            </a:fld>
            <a:endParaRPr lang="fa-IR"/>
          </a:p>
        </p:txBody>
      </p:sp>
    </p:spTree>
    <p:extLst>
      <p:ext uri="{BB962C8B-B14F-4D97-AF65-F5344CB8AC3E}">
        <p14:creationId xmlns="" xmlns:p14="http://schemas.microsoft.com/office/powerpoint/2010/main" val="319131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537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fa-IR" altLang="en-US" sz="4000" b="1" dirty="0" smtClean="0">
                <a:solidFill>
                  <a:srgbClr val="00B0F0"/>
                </a:solidFill>
                <a:cs typeface="B Titr" pitchFamily="2" charset="-78"/>
              </a:rPr>
              <a:t>سئوال:</a:t>
            </a:r>
          </a:p>
          <a:p>
            <a:pPr algn="ctr">
              <a:buNone/>
            </a:pPr>
            <a:r>
              <a:rPr lang="fa-IR" sz="4000" dirty="0" smtClean="0">
                <a:cs typeface="B Titr" pitchFamily="2" charset="-78"/>
              </a:rPr>
              <a:t>عواقبی که یک بحران برای سلامت جامعه یا مردم دارد ؟</a:t>
            </a:r>
            <a:endParaRPr lang="en-US" sz="40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4957763"/>
          </a:xfrm>
        </p:spPr>
        <p:txBody>
          <a:bodyPr>
            <a:normAutofit fontScale="92500" lnSpcReduction="10000"/>
          </a:bodyPr>
          <a:lstStyle/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1- تعداد مردگان ،زخمی شدگان ،آوارگان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2-مراحل ظهور بیماری های جدید مثل سرخک درتجمعات 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3-مسائل بهداشت روان و مشکلات عاطفی 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4-کمبود مواد غذایی  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5-آلودگی ها 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solidFill>
                  <a:srgbClr val="FF0000"/>
                </a:solidFill>
                <a:cs typeface="B Roya" pitchFamily="2" charset="-78"/>
              </a:rPr>
              <a:t>6-آسیب به محیط (ورود مواد شیمیایی به محیط )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7-آسیب به تاسیسات بهداشتی (تخریب مرکز بهداشت برحوزه سلامت تاثیر می گذارد)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8- صدمه به اموال و خسارات مالی</a:t>
            </a: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9-تداخلاتی که دروضعیت روتین خدمات بهداشتی اتفاق می افتد مثل </a:t>
            </a:r>
            <a:r>
              <a:rPr lang="en-US" altLang="en-US" sz="1800" b="1" dirty="0" smtClean="0">
                <a:cs typeface="B Roya" pitchFamily="2" charset="-78"/>
              </a:rPr>
              <a:t>SURVEILANCE SYSTEM</a:t>
            </a:r>
            <a:endParaRPr lang="fa-IR" altLang="en-US" sz="1800" b="1" dirty="0" smtClean="0">
              <a:cs typeface="B Roya" pitchFamily="2" charset="-78"/>
            </a:endParaRPr>
          </a:p>
          <a:p>
            <a:pPr algn="r" rtl="1">
              <a:lnSpc>
                <a:spcPct val="150000"/>
              </a:lnSpc>
              <a:buFontTx/>
              <a:buNone/>
              <a:defRPr/>
            </a:pPr>
            <a:r>
              <a:rPr lang="fa-IR" altLang="en-US" sz="1800" b="1" dirty="0" smtClean="0">
                <a:cs typeface="B Roya" pitchFamily="2" charset="-78"/>
              </a:rPr>
              <a:t>10-وقفه در روند فعالیت های  عادی (وقفه در روند زندگی عادی /وقفه در تولید و بیکاری)</a:t>
            </a:r>
            <a:endParaRPr lang="en-US" altLang="en-US" sz="1800" b="1" dirty="0" smtClean="0">
              <a:cs typeface="B Roya" pitchFamily="2" charset="-78"/>
            </a:endParaRPr>
          </a:p>
          <a:p>
            <a:pPr algn="r" rtl="1">
              <a:defRPr/>
            </a:pPr>
            <a:endParaRPr lang="en-US" altLang="en-US" sz="1800" dirty="0" smtClean="0">
              <a:cs typeface="B Roya" pitchFamily="2" charset="-78"/>
            </a:endParaRPr>
          </a:p>
        </p:txBody>
      </p:sp>
      <p:sp>
        <p:nvSpPr>
          <p:cNvPr id="819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734050"/>
            <a:ext cx="812800" cy="5207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797E691F-5E49-4584-B89A-822B429A6F3B}" type="slidenum">
              <a:rPr lang="fa-IR" altLang="en-US" smtClean="0"/>
              <a:pPr/>
              <a:t>11</a:t>
            </a:fld>
            <a:endParaRPr lang="fa-IR" altLang="en-US" smtClean="0"/>
          </a:p>
        </p:txBody>
      </p:sp>
      <p:sp>
        <p:nvSpPr>
          <p:cNvPr id="8196" name="Title 1"/>
          <p:cNvSpPr txBox="1">
            <a:spLocks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indent="-450850" algn="ctr" rtl="1" eaLnBrk="1" hangingPunct="1">
              <a:spcAft>
                <a:spcPts val="1800"/>
              </a:spcAft>
            </a:pPr>
            <a:r>
              <a:rPr lang="fa-IR" altLang="en-US" sz="2800" b="1" dirty="0">
                <a:solidFill>
                  <a:srgbClr val="00B0F0"/>
                </a:solidFill>
                <a:cs typeface="B Titr" pitchFamily="2" charset="-78"/>
              </a:rPr>
              <a:t>عواقبی که یک بحران برای سلامت جامعه یا مردم دارد</a:t>
            </a:r>
            <a:endParaRPr lang="en-GB" altLang="en-US" sz="2800" b="1" dirty="0">
              <a:solidFill>
                <a:srgbClr val="00B0F0"/>
              </a:solidFill>
              <a:latin typeface="Century Schoolbook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09600"/>
            <a:ext cx="10515600" cy="5567363"/>
          </a:xfrm>
        </p:spPr>
        <p:txBody>
          <a:bodyPr>
            <a:normAutofit fontScale="62500" lnSpcReduction="20000"/>
          </a:bodyPr>
          <a:lstStyle/>
          <a:p>
            <a:pPr marL="450850" indent="-450850" algn="ctr" rtl="1">
              <a:spcAft>
                <a:spcPts val="1800"/>
              </a:spcAft>
              <a:buNone/>
            </a:pPr>
            <a:endParaRPr lang="fa-IR" altLang="en-US" sz="6200" b="1" dirty="0" smtClean="0">
              <a:solidFill>
                <a:srgbClr val="00B0F0"/>
              </a:solidFill>
              <a:cs typeface="B Titr" pitchFamily="2" charset="-78"/>
            </a:endParaRPr>
          </a:p>
          <a:p>
            <a:pPr marL="450850" indent="-450850" algn="ctr" rtl="1">
              <a:spcAft>
                <a:spcPts val="1800"/>
              </a:spcAft>
              <a:buNone/>
            </a:pPr>
            <a:r>
              <a:rPr lang="fa-IR" altLang="en-US" sz="6200" b="1" dirty="0" smtClean="0">
                <a:solidFill>
                  <a:srgbClr val="00B0F0"/>
                </a:solidFill>
                <a:cs typeface="B Titr" pitchFamily="2" charset="-78"/>
              </a:rPr>
              <a:t>سئوال در مورد واژگان :</a:t>
            </a:r>
          </a:p>
          <a:p>
            <a:pPr marL="450850" indent="-450850" algn="just" rtl="1">
              <a:lnSpc>
                <a:spcPct val="16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fa-IR" altLang="en-US" sz="3300" b="1" dirty="0" smtClean="0">
                <a:cs typeface="B Roya" pitchFamily="2" charset="-78"/>
              </a:rPr>
              <a:t>مخاطره ؟</a:t>
            </a:r>
          </a:p>
          <a:p>
            <a:pPr marL="450850" indent="-450850" algn="just" rtl="1">
              <a:lnSpc>
                <a:spcPct val="16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fa-IR" altLang="en-US" sz="3300" b="1" dirty="0" smtClean="0">
                <a:cs typeface="B Roya" pitchFamily="2" charset="-78"/>
              </a:rPr>
              <a:t>موقعیت اضطرای ؟</a:t>
            </a:r>
          </a:p>
          <a:p>
            <a:pPr marL="450850" indent="-450850" algn="just" rtl="1">
              <a:lnSpc>
                <a:spcPct val="16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fa-IR" altLang="en-US" sz="3300" b="1" dirty="0" smtClean="0">
                <a:cs typeface="B Roya" pitchFamily="2" charset="-78"/>
              </a:rPr>
              <a:t>رویداد؟</a:t>
            </a:r>
          </a:p>
          <a:p>
            <a:pPr marL="450850" indent="-450850" algn="just" rtl="1">
              <a:lnSpc>
                <a:spcPct val="160000"/>
              </a:lnSpc>
              <a:spcAft>
                <a:spcPts val="1800"/>
              </a:spcAft>
              <a:buFont typeface="Wingdings" pitchFamily="2" charset="2"/>
              <a:buChar char="Ø"/>
            </a:pPr>
            <a:r>
              <a:rPr lang="fa-IR" altLang="en-US" sz="3300" b="1" dirty="0" smtClean="0">
                <a:cs typeface="B Roya" pitchFamily="2" charset="-78"/>
              </a:rPr>
              <a:t>شبه حادثه؟</a:t>
            </a:r>
          </a:p>
          <a:p>
            <a:pPr marL="450850" indent="-450850" algn="ctr" rtl="1">
              <a:spcAft>
                <a:spcPts val="1800"/>
              </a:spcAft>
              <a:buNone/>
            </a:pPr>
            <a:r>
              <a:rPr lang="fa-IR" sz="4000" b="1" dirty="0" smtClean="0">
                <a:cs typeface="B Roya" pitchFamily="2" charset="-78"/>
              </a:rPr>
              <a:t> </a:t>
            </a:r>
            <a:endParaRPr lang="en-GB" altLang="en-US" sz="4000" b="1" dirty="0" smtClean="0">
              <a:solidFill>
                <a:srgbClr val="00B0F0"/>
              </a:solidFill>
              <a:latin typeface="Century Schoolbook" pitchFamily="18" charset="0"/>
              <a:cs typeface="B Roya" pitchFamily="2" charset="-78"/>
            </a:endParaRPr>
          </a:p>
          <a:p>
            <a:pPr algn="ctr"/>
            <a:endParaRPr lang="en-US" sz="4000" b="1" dirty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090988"/>
          </a:xfrm>
        </p:spPr>
        <p:txBody>
          <a:bodyPr>
            <a:normAutofit fontScale="92500" lnSpcReduction="10000"/>
          </a:bodyPr>
          <a:lstStyle/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ايمني (</a:t>
            </a:r>
            <a:r>
              <a:rPr lang="en-US" altLang="en-US" sz="1800" b="1" dirty="0" smtClean="0">
                <a:solidFill>
                  <a:srgbClr val="FF0000"/>
                </a:solidFill>
                <a:cs typeface="B Roya" pitchFamily="2" charset="-78"/>
              </a:rPr>
              <a:t> (safety</a:t>
            </a:r>
            <a:r>
              <a:rPr lang="fa-IR" altLang="en-US" sz="1800" dirty="0" smtClean="0">
                <a:cs typeface="B Roya" pitchFamily="2" charset="-78"/>
              </a:rPr>
              <a:t> :درامان بودن از ريسك غير قابل تحمل يك مخاطره را گويند</a:t>
            </a:r>
            <a:endParaRPr lang="en-US" altLang="en-US" sz="1800" dirty="0" smtClean="0">
              <a:cs typeface="B Roya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مخاطره(</a:t>
            </a:r>
            <a:r>
              <a:rPr lang="en-US" altLang="en-US" sz="1800" b="1" dirty="0" smtClean="0">
                <a:solidFill>
                  <a:srgbClr val="FF0000"/>
                </a:solidFill>
                <a:cs typeface="B Roya" pitchFamily="2" charset="-78"/>
              </a:rPr>
              <a:t>Hazard </a:t>
            </a:r>
            <a:r>
              <a:rPr lang="fa-IR" altLang="en-US" sz="1800" b="1" dirty="0" smtClean="0">
                <a:solidFill>
                  <a:srgbClr val="FF0000"/>
                </a:solidFill>
                <a:cs typeface="B Roya" pitchFamily="2" charset="-78"/>
              </a:rPr>
              <a:t>)</a:t>
            </a:r>
            <a:r>
              <a:rPr lang="fa-IR" altLang="en-US" sz="1800" dirty="0" smtClean="0">
                <a:cs typeface="B Roya" pitchFamily="2" charset="-78"/>
              </a:rPr>
              <a:t>:عوامل بالقوه آسيب رسان كه سبب بيماري ،آسيب ،صدمه به تجهيزات ،محيط زيست يا ازبين رفتن توليد يا پرداخت خسارت شود.(مربوط به ذات ،موجوديت مواد ودستگاههاست مثل كلر)</a:t>
            </a:r>
          </a:p>
          <a:p>
            <a:pPr marL="342900" indent="-342900" algn="ctr" rtl="1">
              <a:lnSpc>
                <a:spcPct val="150000"/>
              </a:lnSpc>
              <a:spcBef>
                <a:spcPct val="0"/>
              </a:spcBef>
              <a:buNone/>
            </a:pPr>
            <a:r>
              <a:rPr lang="fa-IR" altLang="en-US" sz="1800" dirty="0" smtClean="0">
                <a:cs typeface="B Roya" pitchFamily="2" charset="-78"/>
              </a:rPr>
              <a:t> </a:t>
            </a:r>
            <a:r>
              <a:rPr lang="fa-IR" altLang="en-US" sz="1800" b="1" dirty="0" smtClean="0">
                <a:solidFill>
                  <a:srgbClr val="0070C0"/>
                </a:solidFill>
                <a:cs typeface="B Roya" pitchFamily="2" charset="-78"/>
              </a:rPr>
              <a:t>توجه 1:کلمات تنهای زلزله،سیل،خشکسالی و...رامخاطره و وقتی آن مخاطره اتفاق می افتد مثل زلزله بم می شود بلا یا فاجعه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شبه حادثه( </a:t>
            </a:r>
            <a:r>
              <a:rPr lang="en-US" altLang="en-US" sz="1800" b="1" dirty="0" smtClean="0">
                <a:solidFill>
                  <a:srgbClr val="FF0000"/>
                </a:solidFill>
                <a:cs typeface="B Roya" pitchFamily="2" charset="-78"/>
              </a:rPr>
              <a:t>near miss </a:t>
            </a:r>
            <a:r>
              <a:rPr lang="fa-IR" altLang="en-US" sz="1800" b="1" dirty="0" smtClean="0">
                <a:solidFill>
                  <a:srgbClr val="FF0000"/>
                </a:solidFill>
                <a:cs typeface="B Roya" pitchFamily="2" charset="-78"/>
              </a:rPr>
              <a:t>)</a:t>
            </a:r>
            <a:r>
              <a:rPr lang="fa-IR" altLang="en-US" sz="1800" dirty="0" smtClean="0">
                <a:cs typeface="B Roya" pitchFamily="2" charset="-78"/>
              </a:rPr>
              <a:t>:رويدادي كه به خير مي گذرد .(300-29-1)</a:t>
            </a:r>
            <a:endParaRPr lang="en-US" altLang="en-US" sz="1800" dirty="0" smtClean="0">
              <a:cs typeface="B Roya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واقعه</a:t>
            </a:r>
            <a:r>
              <a:rPr lang="fa-IR" altLang="en-US" sz="1800" dirty="0" smtClean="0">
                <a:cs typeface="B Roya" pitchFamily="2" charset="-78"/>
              </a:rPr>
              <a:t> (</a:t>
            </a:r>
            <a:r>
              <a:rPr lang="en-US" altLang="en-US" sz="1800" dirty="0" smtClean="0">
                <a:solidFill>
                  <a:srgbClr val="FF0000"/>
                </a:solidFill>
                <a:cs typeface="B Roya" pitchFamily="2" charset="-78"/>
              </a:rPr>
              <a:t>Incident</a:t>
            </a:r>
            <a:r>
              <a:rPr lang="fa-IR" altLang="en-US" sz="1800" dirty="0" smtClean="0">
                <a:cs typeface="B Roya" pitchFamily="2" charset="-78"/>
              </a:rPr>
              <a:t>): رويدادي كه پتانسيل تبديل شدن به حادثه </a:t>
            </a:r>
            <a:r>
              <a:rPr lang="fa-IR" altLang="en-US" sz="1800" smtClean="0">
                <a:cs typeface="B Roya" pitchFamily="2" charset="-78"/>
              </a:rPr>
              <a:t>رادارد.</a:t>
            </a:r>
            <a:endParaRPr lang="en-US" altLang="en-US" sz="1800" dirty="0" smtClean="0">
              <a:cs typeface="B Roya" pitchFamily="2" charset="-78"/>
            </a:endParaRPr>
          </a:p>
          <a:p>
            <a:pPr marL="342900" indent="-342900" algn="r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ریسک (</a:t>
            </a:r>
            <a:r>
              <a:rPr lang="en-US" altLang="en-US" sz="1800" dirty="0" smtClean="0">
                <a:solidFill>
                  <a:srgbClr val="FF0000"/>
                </a:solidFill>
                <a:cs typeface="B Roya" pitchFamily="2" charset="-78"/>
              </a:rPr>
              <a:t>RISK</a:t>
            </a: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) </a:t>
            </a:r>
            <a:r>
              <a:rPr lang="fa-IR" altLang="en-US" sz="1800" dirty="0" smtClean="0">
                <a:cs typeface="B Roya" pitchFamily="2" charset="-78"/>
              </a:rPr>
              <a:t>:تلفيق احتمال عددي رخداد يك حادثه نامطلوب وپيامدهاي آن</a:t>
            </a:r>
            <a:endParaRPr lang="fa-IR" altLang="en-US" sz="2000" b="1" dirty="0" smtClean="0">
              <a:solidFill>
                <a:srgbClr val="FF0000"/>
              </a:solidFill>
              <a:cs typeface="B Roya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altLang="en-US" sz="1800" dirty="0" smtClean="0">
                <a:solidFill>
                  <a:srgbClr val="FF0000"/>
                </a:solidFill>
                <a:cs typeface="B Roya" pitchFamily="2" charset="-78"/>
              </a:rPr>
              <a:t>حادثه(</a:t>
            </a:r>
            <a:r>
              <a:rPr lang="en-US" altLang="en-US" sz="1600" dirty="0" smtClean="0">
                <a:solidFill>
                  <a:srgbClr val="FF0000"/>
                </a:solidFill>
                <a:cs typeface="B Roya" pitchFamily="2" charset="-78"/>
              </a:rPr>
              <a:t>accident </a:t>
            </a:r>
            <a:r>
              <a:rPr lang="fa-IR" altLang="en-US" sz="1600" dirty="0" smtClean="0">
                <a:solidFill>
                  <a:srgbClr val="FF0000"/>
                </a:solidFill>
                <a:cs typeface="B Roya" pitchFamily="2" charset="-78"/>
              </a:rPr>
              <a:t>)</a:t>
            </a:r>
            <a:r>
              <a:rPr lang="fa-IR" altLang="en-US" sz="1600" dirty="0" smtClean="0">
                <a:cs typeface="B Roya" pitchFamily="2" charset="-78"/>
              </a:rPr>
              <a:t>:واقعه اي ناگهاني و</a:t>
            </a:r>
            <a:r>
              <a:rPr lang="en-US" altLang="en-US" sz="1600" dirty="0" smtClean="0">
                <a:cs typeface="B Roya" pitchFamily="2" charset="-78"/>
              </a:rPr>
              <a:t> </a:t>
            </a:r>
            <a:r>
              <a:rPr lang="fa-IR" altLang="en-US" sz="1600" dirty="0" smtClean="0">
                <a:cs typeface="B Roya" pitchFamily="2" charset="-78"/>
              </a:rPr>
              <a:t>غير منتظره است كه منجر به صدماتي ازقبيل مرگ</a:t>
            </a:r>
            <a:r>
              <a:rPr lang="fa-IR" altLang="en-US" sz="1800" dirty="0" smtClean="0">
                <a:cs typeface="B Roya" pitchFamily="2" charset="-78"/>
              </a:rPr>
              <a:t>،بيماري ،وارد شدن خسارت به تجهيزات يا زيان مالي و اعتباري  شود</a:t>
            </a:r>
            <a:r>
              <a:rPr lang="en-US" altLang="en-US" sz="1800" dirty="0" smtClean="0">
                <a:cs typeface="B Roya" pitchFamily="2" charset="-78"/>
              </a:rPr>
              <a:t>.</a:t>
            </a:r>
            <a:endParaRPr lang="fa-IR" altLang="en-US" sz="1800" dirty="0" smtClean="0">
              <a:cs typeface="B Roya" pitchFamily="2" charset="-78"/>
            </a:endParaRP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r>
              <a:rPr lang="fa-IR" sz="1800" b="1" dirty="0" smtClean="0">
                <a:solidFill>
                  <a:srgbClr val="FF0000"/>
                </a:solidFill>
                <a:cs typeface="B Roya" pitchFamily="2" charset="-78"/>
              </a:rPr>
              <a:t>موقعيت اضطراري </a:t>
            </a:r>
            <a:r>
              <a:rPr lang="fa-IR" sz="1800" dirty="0" smtClean="0">
                <a:cs typeface="B Roya" pitchFamily="2" charset="-78"/>
              </a:rPr>
              <a:t>:بخشي از روند تكوين يك حادثه است كه پس از آن زندگي انسان ها و اموال وتجهيزات به خطر مي افتد.زماني را كه اقدامات اضطراری در آن زمان بایدصورت گیرد موسوم به زمان طلایی  می باشد.</a:t>
            </a:r>
          </a:p>
          <a:p>
            <a:pPr marL="342900" indent="-342900" algn="just" rtl="1">
              <a:lnSpc>
                <a:spcPct val="150000"/>
              </a:lnSpc>
              <a:spcBef>
                <a:spcPct val="0"/>
              </a:spcBef>
              <a:buFont typeface="Wingdings" pitchFamily="2" charset="2"/>
              <a:buChar char="ü"/>
            </a:pPr>
            <a:endParaRPr lang="fa-IR" altLang="en-US" sz="1800" dirty="0" smtClean="0">
              <a:cs typeface="B Roya" pitchFamily="2" charset="-78"/>
            </a:endParaRPr>
          </a:p>
          <a:p>
            <a:pPr algn="r" rtl="1"/>
            <a:endParaRPr lang="en-US" altLang="en-US" sz="1800" dirty="0" smtClean="0">
              <a:cs typeface="B Roya" pitchFamily="2" charset="-78"/>
            </a:endParaRP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734050"/>
            <a:ext cx="812800" cy="5207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18A17013-4D13-44ED-8399-80241C8188B9}" type="slidenum">
              <a:rPr lang="fa-IR" altLang="en-US" smtClean="0"/>
              <a:pPr/>
              <a:t>13</a:t>
            </a:fld>
            <a:endParaRPr lang="fa-IR" altLang="en-US" smtClean="0"/>
          </a:p>
        </p:txBody>
      </p:sp>
      <p:sp>
        <p:nvSpPr>
          <p:cNvPr id="11268" name="Title 1"/>
          <p:cNvSpPr txBox="1">
            <a:spLocks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indent="-450850" algn="ctr" rtl="1" eaLnBrk="1" hangingPunct="1">
              <a:spcAft>
                <a:spcPts val="1800"/>
              </a:spcAft>
            </a:pPr>
            <a:r>
              <a:rPr lang="fa-IR" altLang="en-US" sz="4000" b="1" dirty="0" smtClean="0">
                <a:solidFill>
                  <a:srgbClr val="002060"/>
                </a:solidFill>
                <a:latin typeface="Century Schoolbook" pitchFamily="18" charset="0"/>
                <a:cs typeface="B Titr" pitchFamily="2" charset="-78"/>
              </a:rPr>
              <a:t>واژگان</a:t>
            </a:r>
            <a:endParaRPr lang="en-GB" altLang="en-US" sz="4000" b="1" dirty="0">
              <a:solidFill>
                <a:srgbClr val="002060"/>
              </a:solidFill>
              <a:latin typeface="Century Schoolbook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3600" dirty="0" smtClean="0">
                <a:solidFill>
                  <a:srgbClr val="00B0F0"/>
                </a:solidFill>
                <a:cs typeface="B Titr" pitchFamily="2" charset="-78"/>
              </a:rPr>
              <a:t>سئوال</a:t>
            </a:r>
          </a:p>
          <a:p>
            <a:pPr algn="ctr" rtl="1">
              <a:buNone/>
            </a:pPr>
            <a:r>
              <a:rPr lang="fa-IR" sz="3600" dirty="0" smtClean="0">
                <a:cs typeface="B Titr" pitchFamily="2" charset="-78"/>
              </a:rPr>
              <a:t>-تعریف بحران </a:t>
            </a:r>
          </a:p>
          <a:p>
            <a:pPr algn="ctr" rtl="1">
              <a:buNone/>
            </a:pPr>
            <a:r>
              <a:rPr lang="fa-IR" sz="3600" dirty="0" smtClean="0">
                <a:cs typeface="B Titr" pitchFamily="2" charset="-78"/>
              </a:rPr>
              <a:t>-انواع بحران هايي كه بشر امروزه با آن روبه روست ؟</a:t>
            </a:r>
            <a:endParaRPr lang="en-US" sz="3600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814888"/>
          </a:xfrm>
        </p:spPr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  <a:defRPr/>
            </a:pPr>
            <a:endParaRPr lang="fa-IR" sz="2400" b="1" dirty="0" smtClean="0">
              <a:solidFill>
                <a:srgbClr val="0070C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Roya" pitchFamily="2" charset="-78"/>
              </a:rPr>
              <a:t>بحران</a:t>
            </a:r>
            <a:r>
              <a:rPr lang="fa-IR" sz="2000" dirty="0" smtClean="0">
                <a:cs typeface="B Roya" pitchFamily="2" charset="-78"/>
              </a:rPr>
              <a:t>: درهم ریختگی شدید زیست محیطی وروانی –اجتماعی که بسیار فراتر از ظرفیت انطباقی </a:t>
            </a:r>
            <a:r>
              <a:rPr lang="fa-IR" sz="2000" dirty="0">
                <a:cs typeface="B Roya" pitchFamily="2" charset="-78"/>
              </a:rPr>
              <a:t>جامعه مبتلا به است </a:t>
            </a:r>
            <a:r>
              <a:rPr lang="fa-IR" sz="2000" dirty="0" smtClean="0">
                <a:cs typeface="B Roya" pitchFamily="2" charset="-78"/>
              </a:rPr>
              <a:t>. انواع بحران هایی که امروزه با  آن روبرو می باشیم به </a:t>
            </a:r>
            <a:r>
              <a:rPr lang="fa-IR" sz="2000" b="1" dirty="0" smtClean="0">
                <a:solidFill>
                  <a:srgbClr val="7030A0"/>
                </a:solidFill>
                <a:cs typeface="B Roya" pitchFamily="2" charset="-78"/>
              </a:rPr>
              <a:t>صورت بحران های طبیعی ، انسان ساخت و ترکیبی می باشد.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sz="2000" b="1" dirty="0" smtClean="0">
                <a:solidFill>
                  <a:srgbClr val="FF0000"/>
                </a:solidFill>
                <a:cs typeface="B Roya" pitchFamily="2" charset="-78"/>
              </a:rPr>
              <a:t>مدیریت بحران</a:t>
            </a:r>
            <a:r>
              <a:rPr lang="fa-IR" sz="2000" dirty="0" smtClean="0">
                <a:cs typeface="B Roya" pitchFamily="2" charset="-78"/>
              </a:rPr>
              <a:t>: نظامی پویاست که باهدف کاهش احتمال وقوع بحران وکمینه سازی خسارات وصدمات مربوط به آن وهمچنین بازگرداندن سیستم به وضعیت عادی ومعمول طراحی شده است</a:t>
            </a:r>
            <a:endParaRPr lang="en-US" sz="2000" dirty="0" smtClean="0"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defRPr/>
            </a:pPr>
            <a:endParaRPr lang="en-US" altLang="en-US" sz="2000" dirty="0" smtClean="0">
              <a:cs typeface="B Roya" pitchFamily="2" charset="-78"/>
            </a:endParaRPr>
          </a:p>
        </p:txBody>
      </p:sp>
      <p:sp>
        <p:nvSpPr>
          <p:cNvPr id="12291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734050"/>
            <a:ext cx="812800" cy="5207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BC34BEC0-FAD3-453D-9FC5-5D50B18F5C3D}" type="slidenum">
              <a:rPr lang="fa-IR" altLang="en-US" smtClean="0"/>
              <a:pPr/>
              <a:t>15</a:t>
            </a:fld>
            <a:endParaRPr lang="fa-IR" altLang="en-US" smtClean="0"/>
          </a:p>
        </p:txBody>
      </p:sp>
      <p:sp>
        <p:nvSpPr>
          <p:cNvPr id="12292" name="Title 1"/>
          <p:cNvSpPr txBox="1">
            <a:spLocks/>
          </p:cNvSpPr>
          <p:nvPr/>
        </p:nvSpPr>
        <p:spPr bwMode="auto">
          <a:xfrm>
            <a:off x="0" y="0"/>
            <a:ext cx="12192000" cy="85725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indent="-450850" algn="ctr" rtl="1" eaLnBrk="1" hangingPunct="1">
              <a:spcAft>
                <a:spcPts val="1800"/>
              </a:spcAft>
            </a:pPr>
            <a:r>
              <a:rPr lang="fa-IR" altLang="en-US" sz="4000" b="1" dirty="0" smtClean="0">
                <a:solidFill>
                  <a:srgbClr val="002060"/>
                </a:solidFill>
                <a:latin typeface="Century Schoolbook" pitchFamily="18" charset="0"/>
                <a:cs typeface="B Titr" pitchFamily="2" charset="-78"/>
              </a:rPr>
              <a:t>انواع بحران</a:t>
            </a:r>
            <a:endParaRPr lang="en-GB" altLang="en-US" sz="4000" b="1" dirty="0">
              <a:solidFill>
                <a:srgbClr val="002060"/>
              </a:solidFill>
              <a:latin typeface="Century Schoolbook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110163"/>
          </a:xfrm>
        </p:spPr>
        <p:txBody>
          <a:bodyPr>
            <a:normAutofit/>
          </a:bodyPr>
          <a:lstStyle/>
          <a:p>
            <a:pPr marL="450850" indent="-450850" algn="ctr" rtl="1">
              <a:spcAft>
                <a:spcPts val="1800"/>
              </a:spcAft>
              <a:buNone/>
            </a:pPr>
            <a:r>
              <a:rPr lang="fa-IR" altLang="en-US" sz="4800" b="1" dirty="0" smtClean="0">
                <a:solidFill>
                  <a:srgbClr val="00B0F0"/>
                </a:solidFill>
                <a:cs typeface="B Roya" pitchFamily="2" charset="-78"/>
              </a:rPr>
              <a:t>سئوال :</a:t>
            </a:r>
          </a:p>
          <a:p>
            <a:pPr marL="450850" indent="-450850" algn="r" rtl="1">
              <a:spcAft>
                <a:spcPts val="1800"/>
              </a:spcAft>
              <a:buFont typeface="Wingdings" pitchFamily="2" charset="2"/>
              <a:buChar char="v"/>
            </a:pPr>
            <a:r>
              <a:rPr lang="fa-IR" altLang="en-US" sz="4000" b="1" dirty="0" smtClean="0">
                <a:cs typeface="B Roya" pitchFamily="2" charset="-78"/>
              </a:rPr>
              <a:t>آسیب پذیری چیست؟</a:t>
            </a:r>
          </a:p>
          <a:p>
            <a:pPr marL="450850" indent="-450850" algn="r" rtl="1">
              <a:spcAft>
                <a:spcPts val="1800"/>
              </a:spcAft>
              <a:buFont typeface="Wingdings" pitchFamily="2" charset="2"/>
              <a:buChar char="v"/>
            </a:pPr>
            <a:r>
              <a:rPr lang="fa-IR" altLang="en-US" sz="4000" b="1" dirty="0" smtClean="0">
                <a:cs typeface="B Roya" pitchFamily="2" charset="-78"/>
              </a:rPr>
              <a:t>فقر فرهنگی ومالی جزء کدام دسته از مواردآسیب پذیری می باشد؟</a:t>
            </a:r>
          </a:p>
          <a:p>
            <a:pPr algn="ctr">
              <a:buNone/>
            </a:pPr>
            <a:endParaRPr lang="en-US" sz="4000" b="1" dirty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2"/>
            <a:ext cx="9956800" cy="4477214"/>
          </a:xfrm>
        </p:spPr>
        <p:txBody>
          <a:bodyPr>
            <a:normAutofit fontScale="70000" lnSpcReduction="20000"/>
          </a:bodyPr>
          <a:lstStyle/>
          <a:p>
            <a:pPr algn="just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altLang="en-US" dirty="0" smtClean="0">
                <a:cs typeface="B Roya" panose="00000400000000000000" pitchFamily="2" charset="-78"/>
              </a:rPr>
              <a:t>برخي از محققين براين باورند كه درصورتي كه درجامعه يا سازماني ،شرايط آسيب پذيري وجود داشته باشد بسيار محتمل است كه حوادث رخ داده به بحران تبديل شود و بالعكس اگر شرايط آسيب پذيري ازمجموعه اي حذف شود دربرابر بحران هاي محتمل تاحدودي مصونيت مي يابد.</a:t>
            </a:r>
          </a:p>
          <a:p>
            <a:pPr algn="just" rtl="1">
              <a:lnSpc>
                <a:spcPct val="150000"/>
              </a:lnSpc>
              <a:buFontTx/>
              <a:buNone/>
              <a:defRPr/>
            </a:pPr>
            <a:r>
              <a:rPr lang="fa-IR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آسیب پذیری از 3منظر بررسی می شوند:</a:t>
            </a:r>
          </a:p>
          <a:p>
            <a:pPr marL="0" indent="0" algn="just" rtl="1">
              <a:lnSpc>
                <a:spcPct val="150000"/>
              </a:lnSpc>
              <a:buFontTx/>
              <a:buNone/>
              <a:defRPr/>
            </a:pPr>
            <a:r>
              <a:rPr lang="fa-I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B Roya" pitchFamily="2" charset="-78"/>
              </a:rPr>
              <a:t>1-علل زمینه ای </a:t>
            </a:r>
            <a:r>
              <a:rPr lang="fa-IR" b="1" dirty="0" smtClean="0">
                <a:cs typeface="B Roya" pitchFamily="2" charset="-78"/>
              </a:rPr>
              <a:t>:فقر فرهنگی و مالی ،نظام های اقتصادی واجتماعی معیوب درجامعه،ایدئولوژی های حاکم دریک سازمان یا جامعه</a:t>
            </a:r>
          </a:p>
          <a:p>
            <a:pPr marL="0" indent="0" algn="just" rtl="1">
              <a:lnSpc>
                <a:spcPct val="150000"/>
              </a:lnSpc>
              <a:buFontTx/>
              <a:buNone/>
              <a:defRPr/>
            </a:pPr>
            <a:r>
              <a:rPr lang="fa-IR" b="1" u="sng" dirty="0" smtClean="0">
                <a:solidFill>
                  <a:srgbClr val="FF0000"/>
                </a:solidFill>
                <a:cs typeface="B Roya" pitchFamily="2" charset="-78"/>
              </a:rPr>
              <a:t>2-فشارهای محرک</a:t>
            </a:r>
            <a:r>
              <a:rPr lang="fa-IR" b="1" dirty="0" smtClean="0">
                <a:cs typeface="B Roya" pitchFamily="2" charset="-78"/>
              </a:rPr>
              <a:t>:تراکم وازدیاد جمعیت،رشدبی رویه شهرها،تخریب محیط زیست</a:t>
            </a:r>
          </a:p>
          <a:p>
            <a:pPr marL="0" indent="0" algn="just" rtl="1">
              <a:lnSpc>
                <a:spcPct val="150000"/>
              </a:lnSpc>
              <a:buFontTx/>
              <a:buNone/>
              <a:defRPr/>
            </a:pPr>
            <a:r>
              <a:rPr lang="fa-IR" b="1" u="sng" dirty="0" smtClean="0">
                <a:solidFill>
                  <a:srgbClr val="FF0000"/>
                </a:solidFill>
                <a:cs typeface="B Roya" pitchFamily="2" charset="-78"/>
              </a:rPr>
              <a:t>3-شرایط غیر ایمن</a:t>
            </a:r>
            <a:r>
              <a:rPr lang="fa-IR" b="1" dirty="0" smtClean="0">
                <a:cs typeface="B Roya" pitchFamily="2" charset="-78"/>
              </a:rPr>
              <a:t>:نبود حفاظ دستگاهها </a:t>
            </a:r>
            <a:endParaRPr lang="en-US" b="1" dirty="0" smtClean="0"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  <a:defRPr/>
            </a:pPr>
            <a:r>
              <a:rPr lang="fa-IR" altLang="en-US" sz="2000" dirty="0" smtClean="0">
                <a:cs typeface="B Roya" panose="00000400000000000000" pitchFamily="2" charset="-78"/>
              </a:rPr>
              <a:t/>
            </a:r>
            <a:br>
              <a:rPr lang="fa-IR" altLang="en-US" sz="2000" dirty="0" smtClean="0">
                <a:cs typeface="B Roya" panose="00000400000000000000" pitchFamily="2" charset="-78"/>
              </a:rPr>
            </a:br>
            <a:endParaRPr lang="en-US" altLang="en-US" sz="2000" dirty="0" smtClean="0">
              <a:cs typeface="B Roya" panose="00000400000000000000" pitchFamily="2" charset="-78"/>
            </a:endParaRPr>
          </a:p>
        </p:txBody>
      </p:sp>
      <p:sp>
        <p:nvSpPr>
          <p:cNvPr id="13315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0" y="0"/>
            <a:ext cx="0" cy="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algn="ctr" rtl="1"/>
            <a:endParaRPr lang="fa-IR" altLang="en-US" sz="1400" smtClean="0">
              <a:latin typeface="Century Schoolbook" pitchFamily="18" charset="0"/>
            </a:endParaRPr>
          </a:p>
        </p:txBody>
      </p:sp>
      <p:sp>
        <p:nvSpPr>
          <p:cNvPr id="13316" name="Title 1"/>
          <p:cNvSpPr txBox="1">
            <a:spLocks/>
          </p:cNvSpPr>
          <p:nvPr/>
        </p:nvSpPr>
        <p:spPr bwMode="auto">
          <a:xfrm>
            <a:off x="0" y="19050"/>
            <a:ext cx="121920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rtl="1">
              <a:lnSpc>
                <a:spcPct val="150000"/>
              </a:lnSpc>
              <a:buNone/>
              <a:defRPr/>
            </a:pPr>
            <a:r>
              <a:rPr lang="fa-IR" altLang="en-US" sz="4000" dirty="0" smtClean="0">
                <a:latin typeface="Century Schoolbook" pitchFamily="18" charset="0"/>
                <a:cs typeface="B Titr" pitchFamily="2" charset="-78"/>
              </a:rPr>
              <a:t>آسیب پذیری دربحران</a:t>
            </a:r>
            <a:endParaRPr lang="fa-IR" altLang="en-US" sz="4000" dirty="0" smtClean="0">
              <a:cs typeface="B Roya" panose="00000400000000000000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66057"/>
            <a:ext cx="10515600" cy="5610906"/>
          </a:xfrm>
        </p:spPr>
        <p:txBody>
          <a:bodyPr/>
          <a:lstStyle/>
          <a:p>
            <a:pPr algn="ctr" rtl="1">
              <a:buNone/>
            </a:pPr>
            <a:r>
              <a:rPr lang="fa-IR" sz="4800" dirty="0" smtClean="0">
                <a:solidFill>
                  <a:srgbClr val="00B0F0"/>
                </a:solidFill>
                <a:cs typeface="B Titr" pitchFamily="2" charset="-78"/>
              </a:rPr>
              <a:t> سئوال؟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چرخه مدیریت بحران </a:t>
            </a:r>
          </a:p>
          <a:p>
            <a:pPr algn="r" rtl="1">
              <a:lnSpc>
                <a:spcPct val="150000"/>
              </a:lnSpc>
              <a:buFont typeface="Wingdings" pitchFamily="2" charset="2"/>
              <a:buChar char="v"/>
            </a:pPr>
            <a:r>
              <a:rPr lang="fa-IR" dirty="0" smtClean="0">
                <a:cs typeface="B Titr" pitchFamily="2" charset="-78"/>
              </a:rPr>
              <a:t>اقداماتی که به منظور کاهش اثر منفی ناشی از وقوع حوادث انجام می شود؟ 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11480"/>
            <a:ext cx="10515600" cy="701040"/>
          </a:xfrm>
        </p:spPr>
        <p:txBody>
          <a:bodyPr>
            <a:normAutofit fontScale="90000"/>
          </a:bodyPr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/>
            </a:r>
            <a:b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</a:br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مديريت كاهش خطر بلايا</a:t>
            </a:r>
            <a:b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</a:br>
            <a:endParaRPr lang="en-US" dirty="0">
              <a:cs typeface="B Ro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b="1" dirty="0" smtClean="0">
                <a:cs typeface="B Roya" pitchFamily="2" charset="-78"/>
              </a:rPr>
              <a:t>مديريت بلاياي جامع بر مبناي چهار عنصر كاهش آسيب / پيشگيري، آمادگي، پاسخ و</a:t>
            </a:r>
            <a:r>
              <a:rPr lang="en-US" b="1" dirty="0" smtClean="0">
                <a:cs typeface="B Roya" pitchFamily="2" charset="-78"/>
              </a:rPr>
              <a:t> </a:t>
            </a:r>
            <a:r>
              <a:rPr lang="fa-IR" b="1" dirty="0" smtClean="0">
                <a:cs typeface="B Roya" pitchFamily="2" charset="-78"/>
              </a:rPr>
              <a:t>ازيابي مي باشد</a:t>
            </a:r>
            <a:r>
              <a:rPr lang="fa-IR" dirty="0" smtClean="0">
                <a:cs typeface="B Roya" pitchFamily="2" charset="-78"/>
              </a:rPr>
              <a:t>.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از نظر ديدگاه </a:t>
            </a:r>
            <a:r>
              <a:rPr lang="fa-IR" b="1" dirty="0" smtClean="0">
                <a:solidFill>
                  <a:srgbClr val="0070C0"/>
                </a:solidFill>
                <a:cs typeface="B Roya" pitchFamily="2" charset="-78"/>
              </a:rPr>
              <a:t>پيش فعال، </a:t>
            </a:r>
            <a:r>
              <a:rPr lang="fa-IR" dirty="0" smtClean="0">
                <a:cs typeface="B Roya" pitchFamily="2" charset="-78"/>
              </a:rPr>
              <a:t>چرخه مديريت بلايا را مي توان به سه مرحله قبل، حين و بعد از بلايا نيز تقسيم بندي نمود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به گونه اي كه پيشگيري / كاهش آسيب و آمادگي در مرحله قبل از حادثه</a:t>
            </a:r>
            <a:r>
              <a:rPr lang="fa-IR" dirty="0" smtClean="0">
                <a:cs typeface="B Roya" pitchFamily="2" charset="-78"/>
              </a:rPr>
              <a:t>، </a:t>
            </a:r>
            <a:r>
              <a:rPr lang="fa-IR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پاسخ اضطراري در حين </a:t>
            </a:r>
            <a:r>
              <a:rPr lang="fa-IR" dirty="0" smtClean="0">
                <a:cs typeface="B Roya" pitchFamily="2" charset="-78"/>
              </a:rPr>
              <a:t>و </a:t>
            </a:r>
            <a:r>
              <a:rPr lang="fa-IR" b="1" dirty="0" smtClean="0">
                <a:solidFill>
                  <a:srgbClr val="002060"/>
                </a:solidFill>
                <a:cs typeface="B Roya" pitchFamily="2" charset="-78"/>
              </a:rPr>
              <a:t>بازيابي (بازسازي و بازتواني) در مرحله بعد </a:t>
            </a:r>
            <a:r>
              <a:rPr lang="fa-IR" b="1" dirty="0" smtClean="0">
                <a:cs typeface="B Roya" pitchFamily="2" charset="-78"/>
              </a:rPr>
              <a:t>از </a:t>
            </a:r>
            <a:r>
              <a:rPr lang="fa-IR" dirty="0" smtClean="0">
                <a:cs typeface="B Roya" pitchFamily="2" charset="-78"/>
              </a:rPr>
              <a:t>حادثه جاي مي گيرند.</a:t>
            </a: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title"/>
          </p:nvPr>
        </p:nvSpPr>
        <p:spPr>
          <a:xfrm>
            <a:off x="6096000" y="0"/>
            <a:ext cx="6096000" cy="1163638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fa-IR" altLang="en-US" sz="4400" dirty="0" smtClean="0">
                <a:cs typeface="B Fantezy" pitchFamily="2" charset="-78"/>
              </a:rPr>
              <a:t>به نام او</a:t>
            </a:r>
            <a:endParaRPr lang="en-US" altLang="en-US" sz="4400" dirty="0" smtClean="0">
              <a:cs typeface="B Fantezy" pitchFamily="2" charset="-78"/>
            </a:endParaRPr>
          </a:p>
        </p:txBody>
      </p:sp>
      <p:sp>
        <p:nvSpPr>
          <p:cNvPr id="6147" name="Text Placeholder 4"/>
          <p:cNvSpPr>
            <a:spLocks noGrp="1"/>
          </p:cNvSpPr>
          <p:nvPr>
            <p:ph type="body" idx="2"/>
          </p:nvPr>
        </p:nvSpPr>
        <p:spPr>
          <a:xfrm>
            <a:off x="6286500" y="1214439"/>
            <a:ext cx="5715000" cy="5500687"/>
          </a:xfrm>
        </p:spPr>
        <p:txBody>
          <a:bodyPr/>
          <a:lstStyle/>
          <a:p>
            <a:pPr marL="7938" algn="ctr"/>
            <a:endParaRPr lang="fa-IR" altLang="en-US" sz="2800" dirty="0" smtClean="0">
              <a:cs typeface="B Yas" pitchFamily="2" charset="-78"/>
            </a:endParaRPr>
          </a:p>
          <a:p>
            <a:pPr algn="ctr"/>
            <a:r>
              <a:rPr lang="fa-IR" altLang="en-US" sz="2800" b="1" dirty="0" smtClean="0">
                <a:cs typeface="B Yas" pitchFamily="2" charset="-78"/>
              </a:rPr>
              <a:t>دوره آموزش عمومی ارتقای آگاهی کارکنان درخصوص آموزش آمادگی بلایا و کاهش آسیب در زمان بروز بلایا</a:t>
            </a:r>
          </a:p>
          <a:p>
            <a:pPr marL="7938" algn="ctr"/>
            <a:r>
              <a:rPr lang="fa-IR" altLang="en-US" sz="2800" dirty="0" smtClean="0">
                <a:cs typeface="B Yas" pitchFamily="2" charset="-78"/>
              </a:rPr>
              <a:t> تاریخ :</a:t>
            </a:r>
          </a:p>
          <a:p>
            <a:pPr marL="7938" algn="ctr"/>
            <a:r>
              <a:rPr lang="fa-IR" altLang="en-US" sz="2800" dirty="0" smtClean="0">
                <a:latin typeface="Wingdings 2" pitchFamily="18" charset="2"/>
                <a:cs typeface="B Nazanin" pitchFamily="2" charset="-78"/>
              </a:rPr>
              <a:t>25-05-1402</a:t>
            </a:r>
          </a:p>
          <a:p>
            <a:pPr marL="7938" algn="ctr"/>
            <a:r>
              <a:rPr lang="fa-IR" altLang="en-US" sz="2800" dirty="0" smtClean="0">
                <a:cs typeface="B Yas" pitchFamily="2" charset="-78"/>
              </a:rPr>
              <a:t>گروه هدف:</a:t>
            </a:r>
          </a:p>
          <a:p>
            <a:pPr marL="7938" algn="ctr"/>
            <a:r>
              <a:rPr lang="fa-IR" altLang="en-US" sz="2800" dirty="0" smtClean="0">
                <a:cs typeface="B Yas" pitchFamily="2" charset="-78"/>
              </a:rPr>
              <a:t>همکاران ستاد دانشگاه</a:t>
            </a:r>
          </a:p>
          <a:p>
            <a:pPr marL="7938" algn="ctr"/>
            <a:r>
              <a:rPr lang="fa-IR" altLang="en-US" sz="2800" dirty="0" smtClean="0">
                <a:cs typeface="B Yas" pitchFamily="2" charset="-78"/>
              </a:rPr>
              <a:t>مدرس:</a:t>
            </a:r>
          </a:p>
          <a:p>
            <a:pPr marL="7938" algn="ctr"/>
            <a:r>
              <a:rPr lang="fa-IR" altLang="en-US" sz="2800" dirty="0" smtClean="0">
                <a:cs typeface="B Yas" pitchFamily="2" charset="-78"/>
              </a:rPr>
              <a:t>مهندس اصغر لطف اله زاده</a:t>
            </a:r>
            <a:endParaRPr lang="en-US" altLang="en-US" sz="2800" dirty="0" smtClean="0">
              <a:cs typeface="B Yas" pitchFamily="2" charset="-78"/>
            </a:endParaRPr>
          </a:p>
        </p:txBody>
      </p:sp>
      <p:pic>
        <p:nvPicPr>
          <p:cNvPr id="6148" name="Picture 2" descr="Image result for ‫منظره زیبا‬‎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6096000" cy="6858000"/>
          </a:xfrm>
          <a:noFill/>
        </p:spPr>
      </p:pic>
      <p:sp>
        <p:nvSpPr>
          <p:cNvPr id="6149" name="Rectangle 3"/>
          <p:cNvSpPr>
            <a:spLocks noChangeArrowheads="1"/>
          </p:cNvSpPr>
          <p:nvPr/>
        </p:nvSpPr>
        <p:spPr bwMode="auto">
          <a:xfrm>
            <a:off x="6858000" y="2500314"/>
            <a:ext cx="4953000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1" eaLnBrk="1" hangingPunct="1">
              <a:lnSpc>
                <a:spcPct val="150000"/>
              </a:lnSpc>
            </a:pPr>
            <a:endParaRPr lang="ar-SA" altLang="en-US" sz="4400" b="1" dirty="0">
              <a:solidFill>
                <a:srgbClr val="783A7A"/>
              </a:solidFill>
              <a:latin typeface="IranNastaliq" pitchFamily="18" charset="0"/>
              <a:cs typeface="B Compset" pitchFamily="2" charset="-78"/>
            </a:endParaRPr>
          </a:p>
        </p:txBody>
      </p:sp>
      <p:pic>
        <p:nvPicPr>
          <p:cNvPr id="6150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12954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5400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اجزاي چرخه مديريت بلايا</a:t>
            </a:r>
            <a:endParaRPr lang="en-US" sz="5400" dirty="0">
              <a:solidFill>
                <a:srgbClr val="00B0F0"/>
              </a:solidFill>
              <a:cs typeface="B Ro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buNone/>
            </a:pPr>
            <a:r>
              <a:rPr lang="fa-IR" sz="4000" b="1" dirty="0" smtClean="0">
                <a:solidFill>
                  <a:srgbClr val="00B0F0"/>
                </a:solidFill>
                <a:cs typeface="B Roya" pitchFamily="2" charset="-78"/>
              </a:rPr>
              <a:t>پیشگیری :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فعاليت ها و روش هايي است كه براي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اجتناب كامل از وقوع مخاطرات و يا به حداقل رسيدن بلاياي طبيعي و فن آورزاد به كار گرفته </a:t>
            </a:r>
            <a:r>
              <a:rPr lang="fa-IR" dirty="0" smtClean="0">
                <a:cs typeface="B Roya" pitchFamily="2" charset="-78"/>
              </a:rPr>
              <a:t>مي شوند.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در اين زمينه </a:t>
            </a:r>
            <a:r>
              <a:rPr lang="fa-IR" sz="3200" dirty="0" smtClean="0">
                <a:cs typeface="B Roya" pitchFamily="2" charset="-78"/>
              </a:rPr>
              <a:t>آگاهي و آموزش هاي عمومي مرتبط با كاهش خطر بلا، تغيير نگرش و رفتار منجر به توسعه « فرهنگ پيشگيري »  می شود.</a:t>
            </a:r>
            <a:endParaRPr lang="en-US" sz="3200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كاهش </a:t>
            </a:r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آسيب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en-US" dirty="0">
                <a:solidFill>
                  <a:srgbClr val="00B0F0"/>
                </a:solidFill>
                <a:cs typeface="B Titr" panose="00000700000000000000" pitchFamily="2" charset="-78"/>
              </a:rPr>
              <a:t>Mitigation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fa-IR" dirty="0">
                <a:cs typeface="B Roya" panose="00000400000000000000" pitchFamily="2" charset="-78"/>
              </a:rPr>
              <a:t>شامل </a:t>
            </a:r>
            <a:r>
              <a:rPr lang="fa-IR" dirty="0" smtClean="0">
                <a:cs typeface="B Roya" panose="00000400000000000000" pitchFamily="2" charset="-78"/>
              </a:rPr>
              <a:t>اقـدام  هـاي </a:t>
            </a:r>
            <a:r>
              <a:rPr lang="fa-IR" dirty="0" smtClean="0">
                <a:solidFill>
                  <a:srgbClr val="FF0000"/>
                </a:solidFill>
                <a:cs typeface="B Roya" panose="00000400000000000000" pitchFamily="2" charset="-78"/>
              </a:rPr>
              <a:t>سـازه اي </a:t>
            </a:r>
            <a:r>
              <a:rPr lang="fa-IR" dirty="0">
                <a:solidFill>
                  <a:srgbClr val="FF0000"/>
                </a:solidFill>
                <a:cs typeface="B Roya" panose="00000400000000000000" pitchFamily="2" charset="-78"/>
              </a:rPr>
              <a:t>و </a:t>
            </a:r>
            <a:r>
              <a:rPr lang="fa-IR" dirty="0" smtClean="0">
                <a:solidFill>
                  <a:srgbClr val="FF0000"/>
                </a:solidFill>
                <a:cs typeface="B Roya" panose="00000400000000000000" pitchFamily="2" charset="-78"/>
              </a:rPr>
              <a:t>غيرسـازه اي </a:t>
            </a:r>
            <a:r>
              <a:rPr lang="fa-IR" dirty="0">
                <a:cs typeface="B Roya" panose="00000400000000000000" pitchFamily="2" charset="-78"/>
              </a:rPr>
              <a:t>اسـت كـه بـراي محـدودسـازي آثـار </a:t>
            </a:r>
            <a:r>
              <a:rPr lang="fa-IR" dirty="0" smtClean="0">
                <a:cs typeface="B Roya" panose="00000400000000000000" pitchFamily="2" charset="-78"/>
              </a:rPr>
              <a:t>نـاگوار مخاطره هاي </a:t>
            </a:r>
            <a:r>
              <a:rPr lang="fa-IR" dirty="0">
                <a:cs typeface="B Roya" panose="00000400000000000000" pitchFamily="2" charset="-78"/>
              </a:rPr>
              <a:t>طبيعي، تخريب </a:t>
            </a:r>
            <a:r>
              <a:rPr lang="fa-IR" dirty="0" smtClean="0">
                <a:cs typeface="B Roya" panose="00000400000000000000" pitchFamily="2" charset="-78"/>
              </a:rPr>
              <a:t>زيست محيطي </a:t>
            </a:r>
            <a:r>
              <a:rPr lang="fa-IR" dirty="0">
                <a:cs typeface="B Roya" panose="00000400000000000000" pitchFamily="2" charset="-78"/>
              </a:rPr>
              <a:t>و مخاطرات فناورزاد اجرا ميشوند </a:t>
            </a:r>
            <a:r>
              <a:rPr lang="fa-IR" dirty="0" smtClean="0">
                <a:cs typeface="B Roya" panose="00000400000000000000" pitchFamily="2" charset="-78"/>
              </a:rPr>
              <a:t>.</a:t>
            </a:r>
          </a:p>
          <a:p>
            <a:pPr marL="0" indent="0" algn="r" rtl="1">
              <a:buNone/>
            </a:pPr>
            <a:r>
              <a:rPr lang="fa-IR" dirty="0" smtClean="0">
                <a:solidFill>
                  <a:srgbClr val="FF0000"/>
                </a:solidFill>
                <a:cs typeface="B Roya" panose="00000400000000000000" pitchFamily="2" charset="-78"/>
              </a:rPr>
              <a:t>پيـشگيري </a:t>
            </a:r>
            <a:r>
              <a:rPr lang="fa-IR" dirty="0">
                <a:solidFill>
                  <a:srgbClr val="FF0000"/>
                </a:solidFill>
                <a:cs typeface="B Roya" panose="00000400000000000000" pitchFamily="2" charset="-78"/>
              </a:rPr>
              <a:t>و </a:t>
            </a:r>
            <a:r>
              <a:rPr lang="fa-IR" dirty="0" smtClean="0">
                <a:solidFill>
                  <a:srgbClr val="FF0000"/>
                </a:solidFill>
                <a:cs typeface="B Roya" panose="00000400000000000000" pitchFamily="2" charset="-78"/>
              </a:rPr>
              <a:t>كـاهش آسيب </a:t>
            </a:r>
            <a:r>
              <a:rPr lang="fa-IR" dirty="0">
                <a:solidFill>
                  <a:srgbClr val="FF0000"/>
                </a:solidFill>
                <a:cs typeface="B Roya" panose="00000400000000000000" pitchFamily="2" charset="-78"/>
              </a:rPr>
              <a:t>را معمولاً در يك مرحله </a:t>
            </a:r>
            <a:r>
              <a:rPr lang="fa-IR" dirty="0" smtClean="0">
                <a:solidFill>
                  <a:srgbClr val="FF0000"/>
                </a:solidFill>
                <a:cs typeface="B Roya" panose="00000400000000000000" pitchFamily="2" charset="-78"/>
              </a:rPr>
              <a:t>تقسيم بندي </a:t>
            </a:r>
            <a:r>
              <a:rPr lang="fa-IR" dirty="0">
                <a:solidFill>
                  <a:srgbClr val="FF0000"/>
                </a:solidFill>
                <a:cs typeface="B Roya" panose="00000400000000000000" pitchFamily="2" charset="-78"/>
              </a:rPr>
              <a:t>مـيكننـد </a:t>
            </a:r>
            <a:endParaRPr lang="fa-IR" dirty="0" smtClean="0">
              <a:solidFill>
                <a:srgbClr val="FF0000"/>
              </a:solidFill>
              <a:cs typeface="B Roya" panose="00000400000000000000" pitchFamily="2" charset="-78"/>
            </a:endParaRPr>
          </a:p>
          <a:p>
            <a:pPr marL="0" indent="0" algn="r" rtl="1">
              <a:buNone/>
            </a:pPr>
            <a:r>
              <a:rPr lang="fa-IR" sz="3600" b="1" dirty="0" smtClean="0">
                <a:cs typeface="B Roya" panose="00000400000000000000" pitchFamily="2" charset="-78"/>
              </a:rPr>
              <a:t>راهبردهـاي </a:t>
            </a:r>
            <a:r>
              <a:rPr lang="fa-IR" sz="3600" b="1" dirty="0">
                <a:cs typeface="B Roya" panose="00000400000000000000" pitchFamily="2" charset="-78"/>
              </a:rPr>
              <a:t>اصـلي </a:t>
            </a:r>
            <a:r>
              <a:rPr lang="fa-IR" sz="3600" b="1" dirty="0" smtClean="0">
                <a:cs typeface="B Roya" panose="00000400000000000000" pitchFamily="2" charset="-78"/>
              </a:rPr>
              <a:t>كـاهش آسيب </a:t>
            </a:r>
            <a:r>
              <a:rPr lang="fa-IR" sz="3600" b="1" dirty="0">
                <a:cs typeface="B Roya" panose="00000400000000000000" pitchFamily="2" charset="-78"/>
              </a:rPr>
              <a:t>بلايا </a:t>
            </a:r>
            <a:r>
              <a:rPr lang="fa-IR" sz="3600" b="1" dirty="0" smtClean="0">
                <a:cs typeface="B Roya" panose="00000400000000000000" pitchFamily="2" charset="-78"/>
              </a:rPr>
              <a:t>شامل</a:t>
            </a:r>
          </a:p>
          <a:p>
            <a:pPr marL="571500" indent="-571500" algn="r" rtl="1">
              <a:buFont typeface="+mj-lt"/>
              <a:buAutoNum type="romanUcPeriod"/>
            </a:pPr>
            <a:r>
              <a:rPr lang="fa-IR" dirty="0" smtClean="0">
                <a:cs typeface="B Roya" panose="00000400000000000000" pitchFamily="2" charset="-78"/>
              </a:rPr>
              <a:t>ارزيابي خطر</a:t>
            </a:r>
            <a:r>
              <a:rPr lang="en-US" dirty="0">
                <a:cs typeface="B Roya" panose="00000400000000000000" pitchFamily="2" charset="-78"/>
              </a:rPr>
              <a:t>Risk assessment </a:t>
            </a:r>
            <a:endParaRPr lang="fa-IR" dirty="0" smtClean="0">
              <a:cs typeface="B Roya" panose="00000400000000000000" pitchFamily="2" charset="-78"/>
            </a:endParaRPr>
          </a:p>
          <a:p>
            <a:pPr marL="571500" indent="-571500" algn="r" rtl="1">
              <a:buFont typeface="+mj-lt"/>
              <a:buAutoNum type="romanUcPeriod"/>
            </a:pPr>
            <a:r>
              <a:rPr lang="fa-IR" dirty="0" smtClean="0">
                <a:cs typeface="B Roya" panose="00000400000000000000" pitchFamily="2" charset="-78"/>
              </a:rPr>
              <a:t>كاهش خطر</a:t>
            </a:r>
            <a:r>
              <a:rPr lang="en-US" dirty="0" smtClean="0">
                <a:cs typeface="B Roya" panose="00000400000000000000" pitchFamily="2" charset="-78"/>
              </a:rPr>
              <a:t> </a:t>
            </a:r>
            <a:r>
              <a:rPr lang="en-US" dirty="0">
                <a:cs typeface="B Roya" panose="00000400000000000000" pitchFamily="2" charset="-78"/>
              </a:rPr>
              <a:t>Risk Reduction </a:t>
            </a:r>
            <a:endParaRPr lang="fa-IR" dirty="0" smtClean="0">
              <a:cs typeface="B Roya" panose="00000400000000000000" pitchFamily="2" charset="-78"/>
            </a:endParaRPr>
          </a:p>
          <a:p>
            <a:pPr marL="571500" indent="-571500" algn="r" rtl="1">
              <a:buFont typeface="+mj-lt"/>
              <a:buAutoNum type="romanUcPeriod"/>
            </a:pPr>
            <a:r>
              <a:rPr lang="fa-IR" dirty="0" smtClean="0">
                <a:cs typeface="B Roya" panose="00000400000000000000" pitchFamily="2" charset="-78"/>
              </a:rPr>
              <a:t> و </a:t>
            </a:r>
            <a:r>
              <a:rPr lang="fa-IR" dirty="0">
                <a:cs typeface="B Roya" panose="00000400000000000000" pitchFamily="2" charset="-78"/>
              </a:rPr>
              <a:t>بيمه كردن در مقابل خطـر مـيباشـد </a:t>
            </a:r>
            <a:r>
              <a:rPr lang="fa-IR" dirty="0" smtClean="0">
                <a:cs typeface="B Roya" panose="00000400000000000000" pitchFamily="2" charset="-78"/>
              </a:rPr>
              <a:t>.</a:t>
            </a: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r>
              <a:rPr lang="fa-IR" dirty="0"/>
              <a:t/>
            </a:r>
            <a:br>
              <a:rPr lang="fa-IR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8850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800" dirty="0" smtClean="0">
                <a:solidFill>
                  <a:srgbClr val="00B0F0"/>
                </a:solidFill>
                <a:cs typeface="B Titr" panose="00000700000000000000" pitchFamily="2" charset="-78"/>
              </a:rPr>
              <a:t>آمادگي</a:t>
            </a:r>
            <a:r>
              <a:rPr lang="en-US" sz="4800" dirty="0">
                <a:solidFill>
                  <a:srgbClr val="00B0F0"/>
                </a:solidFill>
                <a:cs typeface="B Titr" panose="00000700000000000000" pitchFamily="2" charset="-78"/>
              </a:rPr>
              <a:t>Preparedness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 rtl="1">
              <a:lnSpc>
                <a:spcPct val="150000"/>
              </a:lnSpc>
              <a:buNone/>
            </a:pPr>
            <a:r>
              <a:rPr lang="fa-IR" dirty="0">
                <a:cs typeface="B Roya" panose="00000400000000000000" pitchFamily="2" charset="-78"/>
              </a:rPr>
              <a:t>در مرحله آمادگي است كه </a:t>
            </a:r>
            <a:r>
              <a:rPr lang="fa-IR" b="1" dirty="0">
                <a:solidFill>
                  <a:schemeClr val="accent6">
                    <a:lumMod val="50000"/>
                  </a:schemeClr>
                </a:solidFill>
                <a:cs typeface="B Roya" panose="00000400000000000000" pitchFamily="2" charset="-78"/>
              </a:rPr>
              <a:t>فرماندهي، كنترل و هماهنگي </a:t>
            </a:r>
            <a:r>
              <a:rPr lang="fa-IR" dirty="0">
                <a:cs typeface="B Roya" panose="00000400000000000000" pitchFamily="2" charset="-78"/>
              </a:rPr>
              <a:t>تنظيم ميگردد </a:t>
            </a:r>
            <a:r>
              <a:rPr lang="fa-IR" dirty="0" smtClean="0">
                <a:cs typeface="B Roya" panose="00000400000000000000" pitchFamily="2" charset="-78"/>
              </a:rPr>
              <a:t>در </a:t>
            </a:r>
            <a:r>
              <a:rPr lang="fa-IR" dirty="0">
                <a:cs typeface="B Roya" panose="00000400000000000000" pitchFamily="2" charset="-78"/>
              </a:rPr>
              <a:t>اين مرحله </a:t>
            </a:r>
            <a:r>
              <a:rPr lang="fa-IR" dirty="0" smtClean="0">
                <a:cs typeface="B Roya" panose="00000400000000000000" pitchFamily="2" charset="-78"/>
              </a:rPr>
              <a:t>دو اقدام </a:t>
            </a:r>
            <a:r>
              <a:rPr lang="fa-IR" dirty="0">
                <a:cs typeface="B Roya" panose="00000400000000000000" pitchFamily="2" charset="-78"/>
              </a:rPr>
              <a:t>مهم صورت </a:t>
            </a:r>
            <a:r>
              <a:rPr lang="fa-IR" dirty="0" smtClean="0">
                <a:cs typeface="B Roya" panose="00000400000000000000" pitchFamily="2" charset="-78"/>
              </a:rPr>
              <a:t>ميگيرد: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cs typeface="B Roya" panose="00000400000000000000" pitchFamily="2" charset="-78"/>
              </a:rPr>
              <a:t>استقرار </a:t>
            </a:r>
            <a:r>
              <a:rPr lang="fa-IR" dirty="0">
                <a:cs typeface="B Roya" panose="00000400000000000000" pitchFamily="2" charset="-78"/>
              </a:rPr>
              <a:t>سامانه هشدار </a:t>
            </a:r>
            <a:r>
              <a:rPr lang="fa-IR" dirty="0" smtClean="0">
                <a:cs typeface="B Roya" panose="00000400000000000000" pitchFamily="2" charset="-78"/>
              </a:rPr>
              <a:t>اوليه</a:t>
            </a:r>
          </a:p>
          <a:p>
            <a:pPr marL="514350" indent="-514350" algn="r" rtl="1">
              <a:lnSpc>
                <a:spcPct val="150000"/>
              </a:lnSpc>
              <a:buFont typeface="+mj-lt"/>
              <a:buAutoNum type="arabicPeriod"/>
            </a:pPr>
            <a:r>
              <a:rPr lang="fa-IR" dirty="0" smtClean="0">
                <a:cs typeface="B Roya" panose="00000400000000000000" pitchFamily="2" charset="-78"/>
              </a:rPr>
              <a:t>تدوين </a:t>
            </a:r>
            <a:r>
              <a:rPr lang="fa-IR" dirty="0">
                <a:cs typeface="B Roya" panose="00000400000000000000" pitchFamily="2" charset="-78"/>
              </a:rPr>
              <a:t>برنامه </a:t>
            </a:r>
            <a:r>
              <a:rPr lang="fa-IR" dirty="0" smtClean="0">
                <a:cs typeface="B Roya" panose="00000400000000000000" pitchFamily="2" charset="-78"/>
              </a:rPr>
              <a:t>آمادگي</a:t>
            </a:r>
          </a:p>
          <a:p>
            <a:pPr marL="0" indent="0" algn="r" rtl="1">
              <a:lnSpc>
                <a:spcPct val="150000"/>
              </a:lnSpc>
              <a:buNone/>
            </a:pPr>
            <a:r>
              <a:rPr lang="fa-IR" b="1" dirty="0" smtClean="0">
                <a:cs typeface="B Roya" panose="00000400000000000000" pitchFamily="2" charset="-78"/>
              </a:rPr>
              <a:t>آموزش </a:t>
            </a:r>
            <a:r>
              <a:rPr lang="fa-IR" b="1" dirty="0">
                <a:cs typeface="B Roya" panose="00000400000000000000" pitchFamily="2" charset="-78"/>
              </a:rPr>
              <a:t>و تمرين از اجزاي اصلي برنامه آمادگي هستند </a:t>
            </a:r>
            <a:r>
              <a:rPr lang="fa-IR" b="1" dirty="0" smtClean="0">
                <a:cs typeface="B Roya" panose="00000400000000000000" pitchFamily="2" charset="-78"/>
              </a:rPr>
              <a:t>. </a:t>
            </a:r>
            <a:r>
              <a:rPr lang="fa-IR" dirty="0">
                <a:cs typeface="B Roya" panose="00000400000000000000" pitchFamily="2" charset="-78"/>
              </a:rPr>
              <a:t/>
            </a:r>
            <a:br>
              <a:rPr lang="fa-IR" dirty="0">
                <a:cs typeface="B Roya" panose="00000400000000000000" pitchFamily="2" charset="-78"/>
              </a:rPr>
            </a:br>
            <a:endParaRPr lang="en-US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88837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1"/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پاسخ</a:t>
            </a:r>
            <a:r>
              <a:rPr lang="fa-IR" b="1" dirty="0">
                <a:solidFill>
                  <a:srgbClr val="00B0F0"/>
                </a:solidFill>
                <a:cs typeface="B Titr" panose="00000700000000000000" pitchFamily="2" charset="-78"/>
              </a:rPr>
              <a:t>/ امداد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> </a:t>
            </a:r>
            <a:r>
              <a:rPr lang="en-US" dirty="0">
                <a:solidFill>
                  <a:srgbClr val="00B0F0"/>
                </a:solidFill>
                <a:cs typeface="B Titr" panose="00000700000000000000" pitchFamily="2" charset="-78"/>
              </a:rPr>
              <a:t>Relief/Response </a:t>
            </a:r>
            <a: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dirty="0">
                <a:solidFill>
                  <a:srgbClr val="00B0F0"/>
                </a:solidFill>
                <a:cs typeface="B Titr" panose="00000700000000000000" pitchFamily="2" charset="-78"/>
              </a:rPr>
            </a:b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/>
            <a:r>
              <a:rPr lang="fa-IR" dirty="0">
                <a:cs typeface="B Roya" panose="00000400000000000000" pitchFamily="2" charset="-78"/>
              </a:rPr>
              <a:t>تأمين </a:t>
            </a:r>
            <a:r>
              <a:rPr lang="fa-IR" dirty="0" smtClean="0">
                <a:cs typeface="B Roya" panose="00000400000000000000" pitchFamily="2" charset="-78"/>
              </a:rPr>
              <a:t>كمك رساني </a:t>
            </a:r>
            <a:r>
              <a:rPr lang="fa-IR" dirty="0">
                <a:cs typeface="B Roya" panose="00000400000000000000" pitchFamily="2" charset="-78"/>
              </a:rPr>
              <a:t>يا انجام مداخلات حين يا بلافاصله بعد از يك بلا بـه منظـور </a:t>
            </a:r>
            <a:r>
              <a:rPr lang="fa-IR" dirty="0" smtClean="0">
                <a:cs typeface="B Roya" panose="00000400000000000000" pitchFamily="2" charset="-78"/>
              </a:rPr>
              <a:t>حفـظ </a:t>
            </a:r>
            <a:r>
              <a:rPr lang="fa-IR" dirty="0">
                <a:cs typeface="B Roya" panose="00000400000000000000" pitchFamily="2" charset="-78"/>
              </a:rPr>
              <a:t>جانها و برآوردن نيازهاي حداقل و </a:t>
            </a:r>
            <a:r>
              <a:rPr lang="fa-IR" dirty="0" smtClean="0">
                <a:cs typeface="B Roya" panose="00000400000000000000" pitchFamily="2" charset="-78"/>
              </a:rPr>
              <a:t>پايه اي </a:t>
            </a:r>
            <a:r>
              <a:rPr lang="fa-IR" dirty="0">
                <a:cs typeface="B Roya" panose="00000400000000000000" pitchFamily="2" charset="-78"/>
              </a:rPr>
              <a:t>مردم </a:t>
            </a:r>
            <a:r>
              <a:rPr lang="fa-IR" dirty="0" smtClean="0">
                <a:cs typeface="B Roya" panose="00000400000000000000" pitchFamily="2" charset="-78"/>
              </a:rPr>
              <a:t>آسيب ديده </a:t>
            </a:r>
            <a:r>
              <a:rPr lang="fa-IR" dirty="0">
                <a:cs typeface="B Roya" panose="00000400000000000000" pitchFamily="2" charset="-78"/>
              </a:rPr>
              <a:t>را پاسخ/ امداد گوينـد </a:t>
            </a:r>
            <a:br>
              <a:rPr lang="fa-IR" dirty="0">
                <a:cs typeface="B Roya" panose="00000400000000000000" pitchFamily="2" charset="-78"/>
              </a:rPr>
            </a:br>
            <a:r>
              <a:rPr lang="fa-IR" dirty="0">
                <a:cs typeface="B Roya" panose="00000400000000000000" pitchFamily="2" charset="-78"/>
              </a:rPr>
              <a:t> </a:t>
            </a:r>
            <a:br>
              <a:rPr lang="fa-IR" dirty="0">
                <a:cs typeface="B Roya" panose="00000400000000000000" pitchFamily="2" charset="-78"/>
              </a:rPr>
            </a:br>
            <a:endParaRPr lang="en-US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9517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 rtl="1"/>
            <a:r>
              <a:rPr lang="fa-IR" sz="48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sz="4800" b="1" dirty="0" smtClean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sz="48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بازيابي </a:t>
            </a:r>
            <a:r>
              <a:rPr lang="en-US" sz="4800" dirty="0">
                <a:solidFill>
                  <a:srgbClr val="00B0F0"/>
                </a:solidFill>
                <a:cs typeface="B Titr" panose="00000700000000000000" pitchFamily="2" charset="-78"/>
              </a:rPr>
              <a:t>Recovery </a:t>
            </a:r>
            <a:br>
              <a:rPr lang="en-US" sz="4800" dirty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sz="4800" dirty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sz="4800" dirty="0">
                <a:solidFill>
                  <a:srgbClr val="00B0F0"/>
                </a:solidFill>
                <a:cs typeface="B Titr" panose="00000700000000000000" pitchFamily="2" charset="-78"/>
              </a:rPr>
            </a:br>
            <a:endParaRPr lang="en-US" sz="48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3500" dirty="0">
                <a:cs typeface="B Roya" panose="00000400000000000000" pitchFamily="2" charset="-78"/>
              </a:rPr>
              <a:t>بازيابي، شامل دو بخش بازسـازي و توانبخـشي </a:t>
            </a:r>
            <a:r>
              <a:rPr lang="fa-IR" sz="3500" dirty="0" smtClean="0">
                <a:cs typeface="B Roya" panose="00000400000000000000" pitchFamily="2" charset="-78"/>
              </a:rPr>
              <a:t>(جـسمي</a:t>
            </a:r>
            <a:r>
              <a:rPr lang="fa-IR" sz="3500" dirty="0">
                <a:cs typeface="B Roya" panose="00000400000000000000" pitchFamily="2" charset="-78"/>
              </a:rPr>
              <a:t>، روانـي، </a:t>
            </a:r>
            <a:r>
              <a:rPr lang="fa-IR" sz="3500" dirty="0" smtClean="0">
                <a:cs typeface="B Roya" panose="00000400000000000000" pitchFamily="2" charset="-78"/>
              </a:rPr>
              <a:t>اجتمـاعي،معنوي </a:t>
            </a:r>
            <a:r>
              <a:rPr lang="fa-IR" sz="3500" dirty="0">
                <a:cs typeface="B Roya" panose="00000400000000000000" pitchFamily="2" charset="-78"/>
              </a:rPr>
              <a:t>و </a:t>
            </a:r>
            <a:r>
              <a:rPr lang="fa-IR" sz="3500" dirty="0" smtClean="0">
                <a:cs typeface="B Roya" panose="00000400000000000000" pitchFamily="2" charset="-78"/>
              </a:rPr>
              <a:t>معيشتي) </a:t>
            </a:r>
            <a:r>
              <a:rPr lang="fa-IR" sz="3500" dirty="0">
                <a:cs typeface="B Roya" panose="00000400000000000000" pitchFamily="2" charset="-78"/>
              </a:rPr>
              <a:t>است </a:t>
            </a:r>
            <a:endParaRPr lang="fa-IR" sz="3500" dirty="0" smtClean="0">
              <a:cs typeface="B Roya" panose="00000400000000000000" pitchFamily="2" charset="-78"/>
            </a:endParaRPr>
          </a:p>
          <a:p>
            <a:pPr algn="just" rtl="1">
              <a:lnSpc>
                <a:spcPct val="150000"/>
              </a:lnSpc>
            </a:pPr>
            <a:r>
              <a:rPr lang="fa-IR" sz="3500" dirty="0">
                <a:cs typeface="B Roya" panose="00000400000000000000" pitchFamily="2" charset="-78"/>
              </a:rPr>
              <a:t>در اين بخش اقداماتي همچون برقراري مجدد خدمات ضروري، </a:t>
            </a:r>
            <a:r>
              <a:rPr lang="fa-IR" sz="3500" dirty="0" smtClean="0">
                <a:cs typeface="B Roya" panose="00000400000000000000" pitchFamily="2" charset="-78"/>
              </a:rPr>
              <a:t>اسـتقرار مجدد خانه هاي </a:t>
            </a:r>
            <a:r>
              <a:rPr lang="fa-IR" sz="3500" dirty="0">
                <a:cs typeface="B Roya" panose="00000400000000000000" pitchFamily="2" charset="-78"/>
              </a:rPr>
              <a:t>قابل تعميـر و سـاير سـاختمانهـا و تأسيـسات، تهيـه مـسكن </a:t>
            </a:r>
            <a:r>
              <a:rPr lang="fa-IR" sz="3500" dirty="0" smtClean="0">
                <a:cs typeface="B Roya" panose="00000400000000000000" pitchFamily="2" charset="-78"/>
              </a:rPr>
              <a:t>موقـت،اقداماتي </a:t>
            </a:r>
            <a:r>
              <a:rPr lang="fa-IR" sz="3500" dirty="0">
                <a:cs typeface="B Roya" panose="00000400000000000000" pitchFamily="2" charset="-78"/>
              </a:rPr>
              <a:t>كه جهت </a:t>
            </a:r>
            <a:r>
              <a:rPr lang="fa-IR" sz="3500" dirty="0" smtClean="0">
                <a:cs typeface="B Roya" panose="00000400000000000000" pitchFamily="2" charset="-78"/>
              </a:rPr>
              <a:t>ياري دادن </a:t>
            </a:r>
            <a:r>
              <a:rPr lang="fa-IR" sz="3500" dirty="0">
                <a:cs typeface="B Roya" panose="00000400000000000000" pitchFamily="2" charset="-78"/>
              </a:rPr>
              <a:t>به جـسم و روان افـراد </a:t>
            </a:r>
            <a:r>
              <a:rPr lang="fa-IR" sz="3500" dirty="0" smtClean="0">
                <a:cs typeface="B Roya" panose="00000400000000000000" pitchFamily="2" charset="-78"/>
              </a:rPr>
              <a:t>مـصيبت ديـده </a:t>
            </a:r>
            <a:r>
              <a:rPr lang="fa-IR" sz="3500" dirty="0">
                <a:cs typeface="B Roya" panose="00000400000000000000" pitchFamily="2" charset="-78"/>
              </a:rPr>
              <a:t>انجـام مـيگيـرد </a:t>
            </a:r>
            <a:r>
              <a:rPr lang="fa-IR" dirty="0" smtClean="0">
                <a:cs typeface="B Roya" panose="00000400000000000000" pitchFamily="2" charset="-78"/>
              </a:rPr>
              <a:t>.</a:t>
            </a:r>
            <a:r>
              <a:rPr lang="fa-IR" dirty="0">
                <a:cs typeface="B Roya" panose="00000400000000000000" pitchFamily="2" charset="-78"/>
              </a:rPr>
              <a:t/>
            </a:r>
            <a:br>
              <a:rPr lang="fa-IR" dirty="0">
                <a:cs typeface="B Roya" panose="00000400000000000000" pitchFamily="2" charset="-78"/>
              </a:rPr>
            </a:br>
            <a:r>
              <a:rPr lang="fa-IR" dirty="0">
                <a:cs typeface="B Roya" panose="00000400000000000000" pitchFamily="2" charset="-78"/>
              </a:rPr>
              <a:t/>
            </a:r>
            <a:br>
              <a:rPr lang="fa-IR" dirty="0">
                <a:cs typeface="B Roya" panose="00000400000000000000" pitchFamily="2" charset="-78"/>
              </a:rPr>
            </a:br>
            <a:endParaRPr lang="en-US" dirty="0">
              <a:cs typeface="B Roya" panose="00000400000000000000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2725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57" y="856796"/>
            <a:ext cx="10515600" cy="5097689"/>
          </a:xfrm>
        </p:spPr>
        <p:txBody>
          <a:bodyPr>
            <a:normAutofit/>
          </a:bodyPr>
          <a:lstStyle/>
          <a:p>
            <a:pPr algn="ctr" rtl="1">
              <a:lnSpc>
                <a:spcPct val="150000"/>
              </a:lnSpc>
              <a:buNone/>
            </a:pPr>
            <a:r>
              <a:rPr lang="fa-IR" sz="5400" b="1" dirty="0" smtClean="0">
                <a:solidFill>
                  <a:srgbClr val="00B0F0"/>
                </a:solidFill>
                <a:cs typeface="B Titr" pitchFamily="2" charset="-78"/>
              </a:rPr>
              <a:t>سئوال: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itchFamily="2" charset="-78"/>
              </a:rPr>
              <a:t>مزیت های اصلی سامانه فرماندهی </a:t>
            </a:r>
            <a:r>
              <a:rPr lang="en-US" sz="2400" b="1" dirty="0" smtClean="0">
                <a:cs typeface="B Titr" pitchFamily="2" charset="-78"/>
              </a:rPr>
              <a:t>ICS</a:t>
            </a:r>
            <a:r>
              <a:rPr lang="fa-IR" sz="2400" b="1" dirty="0" smtClean="0">
                <a:cs typeface="B Titr" pitchFamily="2" charset="-78"/>
              </a:rPr>
              <a:t> ؟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itchFamily="2" charset="-78"/>
              </a:rPr>
              <a:t>مسئول ارتباط سازمان های بیرونی در سامانه فرماندهی حادثه ؟ </a:t>
            </a:r>
            <a:endParaRPr lang="en-US" sz="2400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itchFamily="2" charset="-78"/>
              </a:rPr>
              <a:t>محاسبه زمان انجام کارها در هنگام بحران ؟</a:t>
            </a:r>
            <a:endParaRPr lang="en-US" sz="2400" b="1" dirty="0" smtClean="0">
              <a:cs typeface="B Titr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b="1" dirty="0" smtClean="0">
                <a:cs typeface="B Titr" pitchFamily="2" charset="-78"/>
              </a:rPr>
              <a:t>مرحله اول راه اندازی سامانه فرماندهی حادثه</a:t>
            </a:r>
            <a:r>
              <a:rPr lang="en-US" sz="2400" b="1" dirty="0" smtClean="0">
                <a:cs typeface="B Titr" pitchFamily="2" charset="-78"/>
              </a:rPr>
              <a:t> </a:t>
            </a:r>
            <a:r>
              <a:rPr lang="fa-IR" sz="2400" b="1" dirty="0" smtClean="0">
                <a:cs typeface="B Titr" pitchFamily="2" charset="-78"/>
              </a:rPr>
              <a:t>؟</a:t>
            </a:r>
            <a:endParaRPr lang="en-US" sz="2400" b="1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fa-IR" sz="6600" dirty="0" smtClean="0">
                <a:solidFill>
                  <a:srgbClr val="00B0F0"/>
                </a:solidFill>
                <a:cs typeface="B Roya" pitchFamily="2" charset="-78"/>
              </a:rPr>
              <a:t>ساختار فرماندهی حادثه</a:t>
            </a:r>
            <a:endParaRPr lang="en-US" sz="6600" dirty="0">
              <a:solidFill>
                <a:srgbClr val="00B0F0"/>
              </a:solidFill>
              <a:cs typeface="B Roya" pitchFamily="2" charset="-78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0160" y="1935480"/>
            <a:ext cx="8580120" cy="435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8121"/>
            <a:ext cx="10515600" cy="1310640"/>
          </a:xfrm>
        </p:spPr>
        <p:txBody>
          <a:bodyPr>
            <a:normAutofit fontScale="90000"/>
          </a:bodyPr>
          <a:lstStyle/>
          <a:p>
            <a:pPr algn="ctr" rtl="1"/>
            <a:r>
              <a:rPr lang="fa-IR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عملكردهاي اصلي </a:t>
            </a:r>
            <a:r>
              <a:rPr lang="en-US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ICS</a:t>
            </a:r>
            <a:r>
              <a:rPr lang="fa-IR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/>
            </a:r>
            <a:br>
              <a:rPr lang="fa-IR" sz="5400" b="1" dirty="0" smtClean="0">
                <a:solidFill>
                  <a:srgbClr val="00B0F0"/>
                </a:solidFill>
                <a:cs typeface="B Titr" panose="00000700000000000000" pitchFamily="2" charset="-78"/>
              </a:rPr>
            </a:br>
            <a:r>
              <a:rPr lang="fa-IR" sz="5400" b="1" dirty="0">
                <a:cs typeface="B Roya" pitchFamily="2" charset="-78"/>
              </a:rPr>
              <a:t>فرمانده </a:t>
            </a:r>
            <a:r>
              <a:rPr lang="fa-IR" sz="5400" b="1" dirty="0" smtClean="0">
                <a:cs typeface="B Roya" pitchFamily="2" charset="-78"/>
              </a:rPr>
              <a:t>حادثه</a:t>
            </a:r>
            <a:r>
              <a:rPr lang="fa-IR" sz="5400" b="1" dirty="0">
                <a:cs typeface="B Roya" pitchFamily="2" charset="-78"/>
              </a:rPr>
              <a:t/>
            </a:r>
            <a:br>
              <a:rPr lang="fa-IR" sz="5400" b="1" dirty="0">
                <a:cs typeface="B Roya" pitchFamily="2" charset="-78"/>
              </a:rPr>
            </a:br>
            <a:endParaRPr lang="en-US" sz="5400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05805"/>
          </a:xfrm>
        </p:spPr>
        <p:txBody>
          <a:bodyPr>
            <a:normAutofit/>
          </a:bodyPr>
          <a:lstStyle/>
          <a:p>
            <a:pPr algn="just" rtl="1">
              <a:buNone/>
            </a:pPr>
            <a:r>
              <a:rPr lang="fa-IR" dirty="0" smtClean="0">
                <a:cs typeface="B Roya" pitchFamily="2" charset="-78"/>
              </a:rPr>
              <a:t>فرماندهي حادثه اولين بخش </a:t>
            </a:r>
            <a:r>
              <a:rPr lang="en-US" dirty="0" smtClean="0">
                <a:cs typeface="B Roya" pitchFamily="2" charset="-78"/>
              </a:rPr>
              <a:t>ICS</a:t>
            </a:r>
            <a:r>
              <a:rPr lang="fa-IR" dirty="0" smtClean="0">
                <a:cs typeface="B Roya" pitchFamily="2" charset="-78"/>
              </a:rPr>
              <a:t> است که فعال می شود و برحسب نياز ساير بخش هاي سامانه را فعال مي كند.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فرمانده مسئول پاسخ به حادثه است.</a:t>
            </a:r>
            <a:endParaRPr lang="fa-IR" u="sng" dirty="0" smtClean="0">
              <a:cs typeface="B Roya" pitchFamily="2" charset="-78"/>
            </a:endParaRPr>
          </a:p>
          <a:p>
            <a:pPr algn="just" rtl="1">
              <a:buNone/>
            </a:pPr>
            <a:endParaRPr lang="fa-IR" dirty="0" smtClean="0">
              <a:cs typeface="B Roy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Roya" pitchFamily="2" charset="-78"/>
              </a:rPr>
              <a:t>در ستاد فرماندهي، علاوه بر فرمانده، معمولاً سه واحد با مسئول مشخص و در ارتباط مستقيم با فرمانده فعاليت دارند :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روابط عمومي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،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ايمني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 و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هماهنگي</a:t>
            </a:r>
            <a:r>
              <a:rPr lang="fa-IR" dirty="0" smtClean="0">
                <a:cs typeface="B Roya" pitchFamily="2" charset="-78"/>
              </a:rPr>
              <a:t>. گاهي در حادثه ممكن است متخصصين هم به فرمانده مشاوره دهند.</a:t>
            </a:r>
          </a:p>
          <a:p>
            <a:pPr algn="just" rtl="1">
              <a:buNone/>
            </a:pPr>
            <a:endParaRPr lang="fa-IR" dirty="0" smtClean="0">
              <a:cs typeface="B Roya" pitchFamily="2" charset="-78"/>
            </a:endParaRPr>
          </a:p>
          <a:p>
            <a:pPr algn="ctr" rtl="1">
              <a:buNone/>
            </a:pPr>
            <a:r>
              <a:rPr lang="fa-IR" sz="3200" b="1" dirty="0" smtClean="0">
                <a:solidFill>
                  <a:srgbClr val="FF0000"/>
                </a:solidFill>
                <a:cs typeface="B Roya" pitchFamily="2" charset="-78"/>
              </a:rPr>
              <a:t>کاور این دسته سفید یا سیاه یا سفید و سیاه است.</a:t>
            </a:r>
            <a:endParaRPr lang="en-US" sz="3200" b="1" dirty="0">
              <a:solidFill>
                <a:srgbClr val="FF0000"/>
              </a:solidFill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6000" b="1" dirty="0">
                <a:solidFill>
                  <a:srgbClr val="0070C0"/>
                </a:solidFill>
                <a:cs typeface="B Roya" pitchFamily="2" charset="-78"/>
              </a:rPr>
              <a:t>ارشد روابط عمومي</a:t>
            </a:r>
            <a:r>
              <a:rPr lang="fa-IR" b="1" dirty="0">
                <a:solidFill>
                  <a:srgbClr val="0070C0"/>
                </a:solidFill>
                <a:cs typeface="B Roya" pitchFamily="2" charset="-78"/>
              </a:rPr>
              <a:t/>
            </a:r>
            <a:br>
              <a:rPr lang="fa-IR" b="1" dirty="0">
                <a:solidFill>
                  <a:srgbClr val="0070C0"/>
                </a:solidFill>
                <a:cs typeface="B Roy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هر حادثه يك مسئول روابط عمومي دارد كه وظيفه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ارتباط با رسانه ها بر عهده اوست </a:t>
            </a:r>
            <a:r>
              <a:rPr lang="fa-IR" dirty="0" smtClean="0">
                <a:cs typeface="B Roya" pitchFamily="2" charset="-78"/>
              </a:rPr>
              <a:t>.اين واحد، اطلاعات را از ساير واحدها اخذ مي كند و پس از جمع بند ي در اختيار فرماندهي و رسانه ها مي گذارد. همچنين خبرهاي مربوط به حادثه را رصد مي كند. اين واحد به فرمانده و ساير مسئولين براي مصاحبه با رسانه ها مشاوره مي دهد . </a:t>
            </a:r>
            <a:r>
              <a:rPr lang="fa-IR" b="1" dirty="0" smtClean="0">
                <a:cs typeface="B Roya" pitchFamily="2" charset="-78"/>
              </a:rPr>
              <a:t>اين واحد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اطلاعات را بين بخش برنامه ريزي، جامعه و رسانه ها </a:t>
            </a:r>
            <a:r>
              <a:rPr lang="fa-IR" b="1" dirty="0" smtClean="0">
                <a:cs typeface="B Roya" pitchFamily="2" charset="-78"/>
              </a:rPr>
              <a:t>مبادله مي كند.</a:t>
            </a:r>
            <a:endParaRPr lang="en-US" b="1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a-IR" sz="6700" b="1" dirty="0">
                <a:solidFill>
                  <a:srgbClr val="00B0F0"/>
                </a:solidFill>
                <a:cs typeface="B Roya" pitchFamily="2" charset="-78"/>
              </a:rPr>
              <a:t>ارشد ايمني</a:t>
            </a:r>
            <a:r>
              <a:rPr lang="fa-IR" b="1" dirty="0">
                <a:cs typeface="B Roya" pitchFamily="2" charset="-78"/>
              </a:rPr>
              <a:t/>
            </a:r>
            <a:br>
              <a:rPr lang="fa-IR" b="1" dirty="0">
                <a:cs typeface="B Roy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فرد يا واحدي كه مسئول ايمني است شرايط را زير نظر گرفته و مراقب است تا ايمني كاركنان به مخاطره نيفتد.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اين فرد به فرمانده در خصوص مسائل ايمني مشاوره مي دهد. </a:t>
            </a:r>
            <a:r>
              <a:rPr lang="fa-IR" dirty="0" smtClean="0">
                <a:cs typeface="B Roya" pitchFamily="2" charset="-78"/>
              </a:rPr>
              <a:t>ارشد ايمني ارتباط تنگاتنگي با بخش عمليات براي تضمين ايمني كاركنان دارد.</a:t>
            </a:r>
          </a:p>
          <a:p>
            <a:pPr algn="just" rtl="1">
              <a:lnSpc>
                <a:spcPct val="150000"/>
              </a:lnSpc>
              <a:buNone/>
            </a:pP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9956800" cy="4912114"/>
          </a:xfrm>
          <a:extLst/>
        </p:spPr>
        <p:txBody>
          <a:bodyPr/>
          <a:lstStyle/>
          <a:p>
            <a:pPr marL="0" indent="0" algn="just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altLang="en-US" sz="2400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>این اصل مقرر داشته که برخورداری از تأمین اجتماعی از نظر بازنشستگی، بیکاری، پیری، ازکار افتادگی، بی سرپرستی، در راه ماندگی، </a:t>
            </a:r>
            <a:r>
              <a:rPr lang="fa-IR" altLang="en-US" sz="2400" u="sng" cap="all" dirty="0" smtClean="0"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>حوادث و سوانح و نیاز به خدمات بهداشتی و درمانی و مراقبت های پزشکی </a:t>
            </a:r>
            <a:r>
              <a:rPr lang="fa-IR" altLang="en-US" sz="2400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>به صورت بیمه و غیره حقی است همگانی.</a:t>
            </a:r>
          </a:p>
          <a:p>
            <a:pPr marL="0" indent="0" algn="just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altLang="en-US" sz="2400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/>
            </a:r>
            <a:br>
              <a:rPr lang="fa-IR" altLang="en-US" sz="2400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</a:br>
            <a:r>
              <a:rPr lang="fa-IR" altLang="en-US" sz="2400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>دولت مکلف است طبق قوانین از </a:t>
            </a:r>
            <a:r>
              <a:rPr lang="fa-IR" altLang="en-US" sz="2400" u="sng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>محل درآمدهای عمومی و درآمدهای حاصل از مشارکت مردم</a:t>
            </a:r>
            <a:r>
              <a:rPr lang="fa-IR" altLang="en-US" sz="2400" cap="all" dirty="0" smtClean="0">
                <a:effectLst>
                  <a:reflection blurRad="12700" stA="48000" endA="300" endPos="55000" dir="5400000" sy="-90000" algn="bl" rotWithShape="0"/>
                </a:effectLst>
                <a:cs typeface="B Roya" pitchFamily="2" charset="-78"/>
              </a:rPr>
              <a:t>، خدمات و حمایت های مالی فوق را برای هر یک از افراد کشور تأمین کند.</a:t>
            </a:r>
            <a:endParaRPr lang="en-US" altLang="en-US" sz="2400" cap="all" dirty="0" smtClean="0">
              <a:effectLst>
                <a:reflection blurRad="12700" stA="48000" endA="300" endPos="55000" dir="5400000" sy="-90000" algn="bl" rotWithShape="0"/>
              </a:effectLst>
              <a:cs typeface="B Roya" pitchFamily="2" charset="-78"/>
            </a:endParaRPr>
          </a:p>
          <a:p>
            <a:pPr algn="r" rtl="1">
              <a:defRPr/>
            </a:pPr>
            <a:endParaRPr lang="en-US" altLang="en-US" sz="2400" dirty="0" smtClean="0">
              <a:cs typeface="B Roya" pitchFamily="2" charset="-78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734050"/>
            <a:ext cx="812800" cy="5207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2181B51D-83D2-4D31-B88F-8E19806E1CF3}" type="slidenum">
              <a:rPr lang="fa-IR" altLang="en-US" smtClean="0"/>
              <a:pPr/>
              <a:t>3</a:t>
            </a:fld>
            <a:endParaRPr lang="fa-IR" altLang="en-US" smtClean="0"/>
          </a:p>
        </p:txBody>
      </p:sp>
      <p:sp>
        <p:nvSpPr>
          <p:cNvPr id="14340" name="Title 1"/>
          <p:cNvSpPr txBox="1">
            <a:spLocks/>
          </p:cNvSpPr>
          <p:nvPr/>
        </p:nvSpPr>
        <p:spPr bwMode="auto">
          <a:xfrm>
            <a:off x="0" y="19050"/>
            <a:ext cx="121920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indent="-450850" algn="ctr" rtl="1" eaLnBrk="1" hangingPunct="1">
              <a:spcAft>
                <a:spcPts val="1800"/>
              </a:spcAft>
              <a:defRPr/>
            </a:pPr>
            <a:r>
              <a:rPr lang="fa-IR" altLang="en-US" sz="4000" b="1" cap="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  <a:cs typeface="B Titr" pitchFamily="2" charset="-78"/>
              </a:rPr>
              <a:t>اصل ۲۹ قانون اساسی</a:t>
            </a:r>
            <a:endParaRPr lang="en-GB" altLang="en-US" sz="4000" b="1" dirty="0">
              <a:latin typeface="Century Schoolbook" pitchFamily="18" charset="0"/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ارشد هماهنگي</a:t>
            </a:r>
            <a:endParaRPr lang="en-US" dirty="0">
              <a:solidFill>
                <a:srgbClr val="00B0F0"/>
              </a:solidFill>
              <a:cs typeface="B Titr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اين واحد مسئول ارتباط </a:t>
            </a:r>
            <a:r>
              <a:rPr lang="en-US" dirty="0" smtClean="0">
                <a:solidFill>
                  <a:srgbClr val="FF0000"/>
                </a:solidFill>
                <a:cs typeface="B Roya" pitchFamily="2" charset="-78"/>
              </a:rPr>
              <a:t>ICS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  با ساير سازمان هاست </a:t>
            </a:r>
            <a:r>
              <a:rPr lang="fa-IR" dirty="0" smtClean="0">
                <a:cs typeface="B Roya" pitchFamily="2" charset="-78"/>
              </a:rPr>
              <a:t>و گاهي به جاي فرمانده در جلسات هماهنگي با ساير سازمان هاي درگير در حادثه در مراكز هدايت عمليات آن سازمان ها شركت مي كند.</a:t>
            </a: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6600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عمليات</a:t>
            </a:r>
            <a:endParaRPr lang="en-US" sz="6600" dirty="0">
              <a:solidFill>
                <a:srgbClr val="00B0F0"/>
              </a:solidFill>
              <a:cs typeface="B Ro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Roya" pitchFamily="2" charset="-78"/>
              </a:rPr>
              <a:t>وظيفه اصلي هر سازمان را در بلايا، بخش عمليات انجام مي دهد</a:t>
            </a:r>
            <a:r>
              <a:rPr lang="fa-IR" dirty="0" smtClean="0">
                <a:cs typeface="B Roya" pitchFamily="2" charset="-78"/>
              </a:rPr>
              <a:t>. در حقيقت هدايت و كنترل عمليات تاكتيكي را واحد عمليات بر عهده دارد. هر چه سازماني وظايف عملياتي و ميداني تر داشته باشد بخش عمليات </a:t>
            </a:r>
            <a:r>
              <a:rPr lang="en-US" dirty="0" smtClean="0">
                <a:cs typeface="B Roya" pitchFamily="2" charset="-78"/>
              </a:rPr>
              <a:t>ICS</a:t>
            </a:r>
            <a:r>
              <a:rPr lang="fa-IR" dirty="0" smtClean="0">
                <a:cs typeface="B Roya" pitchFamily="2" charset="-78"/>
              </a:rPr>
              <a:t> آن سازمان بزرگ تر مي شود.</a:t>
            </a:r>
          </a:p>
          <a:p>
            <a:pPr algn="just" rtl="1">
              <a:buNone/>
            </a:pPr>
            <a:r>
              <a:rPr lang="fa-IR" dirty="0" smtClean="0">
                <a:cs typeface="B Roya" pitchFamily="2" charset="-78"/>
              </a:rPr>
              <a:t>                       </a:t>
            </a:r>
          </a:p>
          <a:p>
            <a:pPr algn="just" rtl="1">
              <a:buNone/>
            </a:pPr>
            <a:endParaRPr lang="fa-IR" dirty="0" smtClean="0">
              <a:cs typeface="B Roya" pitchFamily="2" charset="-78"/>
            </a:endParaRPr>
          </a:p>
          <a:p>
            <a:pPr algn="just" rtl="1">
              <a:buNone/>
            </a:pPr>
            <a:r>
              <a:rPr lang="fa-IR" dirty="0" smtClean="0">
                <a:cs typeface="B Roya" pitchFamily="2" charset="-78"/>
              </a:rPr>
              <a:t>                                   کاور این گروه به رنگ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قرمز</a:t>
            </a:r>
            <a:r>
              <a:rPr lang="fa-IR" dirty="0" smtClean="0">
                <a:cs typeface="B Roya" pitchFamily="2" charset="-78"/>
              </a:rPr>
              <a:t> می باشد.</a:t>
            </a: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8159"/>
            <a:ext cx="10515600" cy="5658803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b="1" dirty="0" smtClean="0">
                <a:solidFill>
                  <a:srgbClr val="00B0F0"/>
                </a:solidFill>
                <a:cs typeface="B Titr" panose="00000700000000000000" pitchFamily="2" charset="-78"/>
              </a:rPr>
              <a:t>برنامه ريزي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اگر قرار باشد از واحدي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آخرين وضعيت عمليات را بپرسيم بايد سراغ اين واحد برويم </a:t>
            </a:r>
            <a:r>
              <a:rPr lang="fa-IR" dirty="0" smtClean="0">
                <a:cs typeface="B Roya" pitchFamily="2" charset="-78"/>
              </a:rPr>
              <a:t>. همه اطلاعات حادثه شامل </a:t>
            </a:r>
            <a:r>
              <a:rPr lang="fa-IR" dirty="0" smtClean="0">
                <a:solidFill>
                  <a:srgbClr val="0070C0"/>
                </a:solidFill>
                <a:cs typeface="B Roya" pitchFamily="2" charset="-78"/>
              </a:rPr>
              <a:t>نتايج ارزيابي ها، نيازها و منابع اعزام شده بايد به واحد برنامه ريزي </a:t>
            </a:r>
            <a:r>
              <a:rPr lang="fa-IR" dirty="0" smtClean="0">
                <a:cs typeface="B Roya" pitchFamily="2" charset="-78"/>
              </a:rPr>
              <a:t>گزارش گردد .</a:t>
            </a:r>
          </a:p>
          <a:p>
            <a:pPr algn="r" rtl="1">
              <a:buNone/>
            </a:pPr>
            <a:r>
              <a:rPr lang="fa-IR" dirty="0" smtClean="0">
                <a:cs typeface="B Roya" pitchFamily="2" charset="-78"/>
              </a:rPr>
              <a:t>     </a:t>
            </a:r>
          </a:p>
          <a:p>
            <a:pPr algn="r" rtl="1">
              <a:buNone/>
            </a:pPr>
            <a:r>
              <a:rPr lang="fa-IR" b="1" dirty="0" smtClean="0">
                <a:cs typeface="B Roya" pitchFamily="2" charset="-78"/>
              </a:rPr>
              <a:t>                            کاور این گروه به رنگ </a:t>
            </a:r>
            <a:r>
              <a:rPr lang="fa-IR" b="1" dirty="0" smtClean="0">
                <a:solidFill>
                  <a:srgbClr val="0070C0"/>
                </a:solidFill>
                <a:cs typeface="B Roya" pitchFamily="2" charset="-78"/>
              </a:rPr>
              <a:t>آبی</a:t>
            </a:r>
            <a:r>
              <a:rPr lang="fa-IR" b="1" dirty="0" smtClean="0">
                <a:cs typeface="B Roya" pitchFamily="2" charset="-78"/>
              </a:rPr>
              <a:t> می باشد.</a:t>
            </a:r>
            <a:endParaRPr lang="en-US" b="1" dirty="0" smtClean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>
                <a:solidFill>
                  <a:srgbClr val="00B0F0"/>
                </a:solidFill>
                <a:cs typeface="B Roya" pitchFamily="2" charset="-78"/>
              </a:rPr>
              <a:t>پشتيباني</a:t>
            </a:r>
            <a:r>
              <a:rPr lang="fa-IR" b="1" dirty="0">
                <a:cs typeface="B Roya" pitchFamily="2" charset="-78"/>
              </a:rPr>
              <a:t/>
            </a:r>
            <a:br>
              <a:rPr lang="fa-IR" b="1" dirty="0">
                <a:cs typeface="B Roya" pitchFamily="2" charset="-78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اين واحد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Roya" pitchFamily="2" charset="-78"/>
              </a:rPr>
              <a:t>مسئول پشتيباني همه اقدام هاي سازمان در حادثه </a:t>
            </a:r>
            <a:r>
              <a:rPr lang="fa-IR" dirty="0" smtClean="0">
                <a:cs typeface="B Roya" pitchFamily="2" charset="-78"/>
              </a:rPr>
              <a:t>است . بسته به ابعاد حادثه و نيازهاي بخش هاي مختلف مثل واحد ارتباطات، واحد درمان و پزشكي براي كاركنان، واحد تغذيه، واحد تأمين و تداركات، واحد تجهيزات و امكانات و واحد نقليه، زيرمجموعه پشتيباني فعال مي گردد.</a:t>
            </a:r>
          </a:p>
          <a:p>
            <a:pPr algn="just" rtl="1">
              <a:buNone/>
            </a:pPr>
            <a:endParaRPr lang="fa-IR" dirty="0" smtClean="0">
              <a:cs typeface="B Roya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B Roya" pitchFamily="2" charset="-78"/>
              </a:rPr>
              <a:t>                                         کاور این گروه به رنگ </a:t>
            </a:r>
            <a:r>
              <a:rPr lang="fa-IR" sz="5400" b="1" dirty="0" smtClean="0">
                <a:solidFill>
                  <a:srgbClr val="FFFF00"/>
                </a:solidFill>
                <a:cs typeface="B Roya" pitchFamily="2" charset="-78"/>
              </a:rPr>
              <a:t>زرد</a:t>
            </a:r>
            <a:r>
              <a:rPr lang="fa-IR" b="1" dirty="0" smtClean="0">
                <a:cs typeface="B Roya" pitchFamily="2" charset="-78"/>
              </a:rPr>
              <a:t> می باشد.</a:t>
            </a:r>
            <a:endParaRPr lang="en-US" b="1" dirty="0" smtClean="0">
              <a:cs typeface="B Roya" pitchFamily="2" charset="-78"/>
            </a:endParaRPr>
          </a:p>
          <a:p>
            <a:pPr algn="just" rtl="1">
              <a:buNone/>
            </a:pP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20486"/>
            <a:ext cx="10515600" cy="5556477"/>
          </a:xfrm>
        </p:spPr>
        <p:txBody>
          <a:bodyPr>
            <a:normAutofit/>
          </a:bodyPr>
          <a:lstStyle/>
          <a:p>
            <a:pPr algn="ctr" rtl="1">
              <a:buNone/>
            </a:pPr>
            <a:r>
              <a:rPr lang="fa-IR" sz="4000" b="1" dirty="0" smtClean="0">
                <a:solidFill>
                  <a:srgbClr val="00B0F0"/>
                </a:solidFill>
                <a:cs typeface="B Roya" pitchFamily="2" charset="-78"/>
              </a:rPr>
              <a:t>اداري/ مالي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اين واحد وظايفي از قبيل </a:t>
            </a:r>
            <a:r>
              <a:rPr lang="fa-IR" b="1" dirty="0" smtClean="0">
                <a:solidFill>
                  <a:schemeClr val="accent2">
                    <a:lumMod val="75000"/>
                  </a:schemeClr>
                </a:solidFill>
                <a:cs typeface="B Roya" pitchFamily="2" charset="-78"/>
              </a:rPr>
              <a:t>پايش و نظارت بر هزينه ها، ثبت و ضبط اسناد مالي، تهيه و تنظيم قراردادها، ثبت زمان كار ي </a:t>
            </a:r>
            <a:r>
              <a:rPr lang="fa-IR" dirty="0" smtClean="0">
                <a:cs typeface="B Roya" pitchFamily="2" charset="-78"/>
              </a:rPr>
              <a:t>كاركنان و برآورد هزينه ها و جبران خسارات را بر عهده دارد. </a:t>
            </a:r>
          </a:p>
          <a:p>
            <a:pPr algn="just" rtl="1">
              <a:buNone/>
            </a:pPr>
            <a:endParaRPr lang="fa-IR" dirty="0" smtClean="0">
              <a:cs typeface="B Roya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B Roya" pitchFamily="2" charset="-78"/>
              </a:rPr>
              <a:t>                            </a:t>
            </a:r>
          </a:p>
          <a:p>
            <a:pPr algn="just" rtl="1">
              <a:buNone/>
            </a:pPr>
            <a:endParaRPr lang="fa-IR" b="1" dirty="0" smtClean="0">
              <a:cs typeface="B Roya" pitchFamily="2" charset="-78"/>
            </a:endParaRPr>
          </a:p>
          <a:p>
            <a:pPr algn="just" rtl="1">
              <a:buNone/>
            </a:pPr>
            <a:r>
              <a:rPr lang="fa-IR" b="1" dirty="0" smtClean="0">
                <a:cs typeface="B Roya" pitchFamily="2" charset="-78"/>
              </a:rPr>
              <a:t>                                            کاور این گروه به رنگ </a:t>
            </a:r>
            <a:r>
              <a:rPr lang="fa-IR" sz="5400" b="1" dirty="0" smtClean="0">
                <a:solidFill>
                  <a:schemeClr val="accent6">
                    <a:lumMod val="50000"/>
                  </a:schemeClr>
                </a:solidFill>
                <a:cs typeface="B Roya" pitchFamily="2" charset="-78"/>
              </a:rPr>
              <a:t>سبز</a:t>
            </a:r>
            <a:r>
              <a:rPr lang="fa-IR" b="1" dirty="0" smtClean="0">
                <a:cs typeface="B Roya" pitchFamily="2" charset="-78"/>
              </a:rPr>
              <a:t> می باشد.</a:t>
            </a:r>
          </a:p>
          <a:p>
            <a:pPr algn="just" rtl="1">
              <a:buNone/>
            </a:pPr>
            <a:endParaRPr lang="fa-IR" dirty="0" smtClean="0">
              <a:cs typeface="B Roya" pitchFamily="2" charset="-78"/>
            </a:endParaRPr>
          </a:p>
          <a:p>
            <a:pPr algn="just" rtl="1">
              <a:buNone/>
            </a:pP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 rtl="1">
              <a:buNone/>
            </a:pPr>
            <a:r>
              <a:rPr lang="fa-IR" sz="3200" dirty="0" smtClean="0">
                <a:solidFill>
                  <a:srgbClr val="00B0F0"/>
                </a:solidFill>
                <a:cs typeface="B Titr" pitchFamily="2" charset="-78"/>
              </a:rPr>
              <a:t>سئوال:</a:t>
            </a:r>
          </a:p>
          <a:p>
            <a:pPr algn="ctr" rtl="1">
              <a:buNone/>
            </a:pPr>
            <a:endParaRPr lang="fa-IR" dirty="0" smtClean="0">
              <a:cs typeface="B Titr" pitchFamily="2" charset="-78"/>
            </a:endParaRPr>
          </a:p>
          <a:p>
            <a:pPr algn="ctr" rtl="1">
              <a:buNone/>
            </a:pPr>
            <a:r>
              <a:rPr lang="fa-IR" dirty="0" smtClean="0">
                <a:cs typeface="B Titr" pitchFamily="2" charset="-78"/>
              </a:rPr>
              <a:t>در محیط های ناشناخته از کدام نوع وسیله حفاظت فردی استفاده می شود؟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Roya" pitchFamily="2" charset="-78"/>
              </a:rPr>
              <a:t>تجهيزات حفاظت فردي در بلايا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1771196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3100" b="1" dirty="0" smtClean="0">
                <a:cs typeface="B Roya" pitchFamily="2" charset="-78"/>
              </a:rPr>
              <a:t>محيط هاي كاري به واسطه دارا بودن طيف وسيعي از مخاطرات مشتمل بر</a:t>
            </a:r>
            <a:r>
              <a:rPr lang="en-US" sz="3100" b="1" dirty="0" smtClean="0">
                <a:cs typeface="B Roya" pitchFamily="2" charset="-78"/>
              </a:rPr>
              <a:t>:</a:t>
            </a: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dirty="0" smtClean="0">
                <a:cs typeface="B Roya" pitchFamily="2" charset="-78"/>
              </a:rPr>
              <a:t> </a:t>
            </a:r>
            <a:r>
              <a:rPr lang="fa-IR" sz="2400" b="1" dirty="0" smtClean="0">
                <a:solidFill>
                  <a:srgbClr val="00B0F0"/>
                </a:solidFill>
                <a:cs typeface="B Roya" pitchFamily="2" charset="-78"/>
              </a:rPr>
              <a:t>موارد زيست محيطي مانند نور ، صدا و دما</a:t>
            </a:r>
            <a:endParaRPr lang="en-US" sz="2400" b="1" dirty="0" smtClean="0">
              <a:solidFill>
                <a:srgbClr val="00B0F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B0F0"/>
                </a:solidFill>
                <a:cs typeface="B Roya" pitchFamily="2" charset="-78"/>
              </a:rPr>
              <a:t> تا موارد شغلي همچون سقوط اشيا و سقوط از ارتفاع </a:t>
            </a:r>
            <a:endParaRPr lang="en-US" sz="2400" b="1" dirty="0" smtClean="0">
              <a:solidFill>
                <a:srgbClr val="00B0F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B0F0"/>
                </a:solidFill>
                <a:cs typeface="B Roya" pitchFamily="2" charset="-78"/>
              </a:rPr>
              <a:t>يا مخاطراتي مانند مواد شيميايي </a:t>
            </a:r>
            <a:endParaRPr lang="en-US" sz="2400" b="1" dirty="0" smtClean="0">
              <a:solidFill>
                <a:srgbClr val="00B0F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buFont typeface="Wingdings" pitchFamily="2" charset="2"/>
              <a:buChar char="ü"/>
            </a:pPr>
            <a:r>
              <a:rPr lang="fa-IR" sz="2400" b="1" dirty="0" smtClean="0">
                <a:solidFill>
                  <a:srgbClr val="00B0F0"/>
                </a:solidFill>
                <a:cs typeface="B Roya" pitchFamily="2" charset="-78"/>
              </a:rPr>
              <a:t>و عوامل عفوني كه در طي بلايا بروز مي نمايد، </a:t>
            </a:r>
            <a:endParaRPr lang="en-US" sz="2400" b="1" dirty="0" smtClean="0">
              <a:solidFill>
                <a:srgbClr val="00B0F0"/>
              </a:solidFill>
              <a:cs typeface="B Roya" pitchFamily="2" charset="-78"/>
            </a:endParaRPr>
          </a:p>
          <a:p>
            <a:pPr algn="just" rtl="1">
              <a:lnSpc>
                <a:spcPct val="150000"/>
              </a:lnSpc>
              <a:buNone/>
            </a:pPr>
            <a:r>
              <a:rPr lang="fa-IR" sz="2400" dirty="0" smtClean="0">
                <a:cs typeface="B Roya" pitchFamily="2" charset="-78"/>
              </a:rPr>
              <a:t>اين الزام را ايجاد مي نمايد كه نيروهاي مشغول به كار به فراخور نوع و سطح ماده مواجهه يافته از تجهيزات حفاظت فردي براي حفظ سلامت خود بهره برند</a:t>
            </a:r>
            <a:r>
              <a:rPr lang="en-US" sz="2400" dirty="0" smtClean="0">
                <a:cs typeface="B Roya" pitchFamily="2" charset="-78"/>
              </a:rPr>
              <a:t>.</a:t>
            </a:r>
            <a:endParaRPr lang="fa-IR" sz="2400" dirty="0" smtClean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600" b="1" dirty="0" smtClean="0">
                <a:cs typeface="B Roya" pitchFamily="2" charset="-78"/>
              </a:rPr>
              <a:t>گروه هاي شغلي فعال در بلايا  كه بايد از تجهيزات حفاظت فردي مناسب استفاده نمايند</a:t>
            </a:r>
            <a:endParaRPr lang="en-US" sz="3600" b="1" dirty="0"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885" y="1771196"/>
            <a:ext cx="10515600" cy="4351338"/>
          </a:xfrm>
        </p:spPr>
        <p:txBody>
          <a:bodyPr>
            <a:normAutofit/>
          </a:bodyPr>
          <a:lstStyle/>
          <a:p>
            <a:pPr marL="514350" indent="-514350" algn="just" rtl="1">
              <a:buFont typeface="+mj-lt"/>
              <a:buAutoNum type="romanUcPeriod"/>
            </a:pPr>
            <a:r>
              <a:rPr lang="fa-IR" sz="2400" dirty="0" smtClean="0">
                <a:cs typeface="B Roya" pitchFamily="2" charset="-78"/>
              </a:rPr>
              <a:t>كاركنان مراكز بهداشتي درماني، </a:t>
            </a:r>
          </a:p>
          <a:p>
            <a:pPr marL="514350" indent="-514350" algn="just" rtl="1">
              <a:buFont typeface="+mj-lt"/>
              <a:buAutoNum type="romanUcPeriod"/>
            </a:pPr>
            <a:r>
              <a:rPr lang="fa-IR" sz="2400" dirty="0" smtClean="0">
                <a:cs typeface="B Roya" pitchFamily="2" charset="-78"/>
              </a:rPr>
              <a:t>نيروهاي امدادرسان در صحنه حادثه </a:t>
            </a:r>
          </a:p>
          <a:p>
            <a:pPr marL="514350" indent="-514350" algn="just" rtl="1">
              <a:buFont typeface="+mj-lt"/>
              <a:buAutoNum type="romanUcPeriod"/>
            </a:pPr>
            <a:r>
              <a:rPr lang="fa-IR" sz="2400" dirty="0" smtClean="0">
                <a:cs typeface="B Roya" pitchFamily="2" charset="-78"/>
              </a:rPr>
              <a:t>واحدهاي انتظامي مسئول برقراري نظم و امنيت </a:t>
            </a:r>
          </a:p>
          <a:p>
            <a:pPr marL="514350" indent="-514350" algn="just" rtl="1">
              <a:buFont typeface="+mj-lt"/>
              <a:buAutoNum type="romanUcPeriod"/>
            </a:pPr>
            <a:r>
              <a:rPr lang="fa-IR" sz="2400" dirty="0" smtClean="0">
                <a:cs typeface="B Roya" pitchFamily="2" charset="-78"/>
              </a:rPr>
              <a:t>نكته اي كه در خصوص تجهيزات حفاظت فردي حايز اهميت مي باشد اين است كه </a:t>
            </a:r>
            <a:r>
              <a:rPr lang="fa-IR" sz="2400" b="1" dirty="0" smtClean="0">
                <a:solidFill>
                  <a:srgbClr val="FF0000"/>
                </a:solidFill>
                <a:cs typeface="B Roya" pitchFamily="2" charset="-78"/>
              </a:rPr>
              <a:t>هيچ يك از وسايل براي محافظت در برابر تمام مخاطرات مناسب نمي باشند </a:t>
            </a:r>
            <a:r>
              <a:rPr lang="fa-IR" sz="2400" dirty="0" smtClean="0">
                <a:cs typeface="B Roya" pitchFamily="2" charset="-78"/>
              </a:rPr>
              <a:t>و هر يك مي بايست به شيوه اي مناسب و براساس سطح خطر مورد مواجهه و نوع كاربري آن وسيله انتخاب شوند</a:t>
            </a:r>
            <a:r>
              <a:rPr lang="en-US" sz="2400" dirty="0" smtClean="0">
                <a:cs typeface="B Roya" pitchFamily="2" charset="-78"/>
              </a:rPr>
              <a:t>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Roya" pitchFamily="2" charset="-78"/>
              </a:rPr>
              <a:t>انواع تجهيزات حفاظت فردي در بلايا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1">
              <a:lnSpc>
                <a:spcPct val="150000"/>
              </a:lnSpc>
            </a:pPr>
            <a:r>
              <a:rPr lang="fa-IR" dirty="0" smtClean="0">
                <a:cs typeface="B Roya" pitchFamily="2" charset="-78"/>
              </a:rPr>
              <a:t>تجهيزات گوناگوني براي به حداقل رساندن آسيب كاركنان در بلايا به كار برده مي شود كه در چند دسته كلي شامل تجهيزات حفاظت فردي براي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عوامل شيميايي و زيستي </a:t>
            </a:r>
            <a:r>
              <a:rPr lang="fa-IR" dirty="0" smtClean="0">
                <a:cs typeface="B Roya" pitchFamily="2" charset="-78"/>
              </a:rPr>
              <a:t>قابل تقسيم بندي مي باشند.</a:t>
            </a: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Roya" pitchFamily="2" charset="-78"/>
              </a:rPr>
              <a:t>تجهيزات حفاظت فردي مخاطرات شيميايي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دو دسته كلي تجهيزاتي كه براي محافظت افراد در برابر مخاطرات شيميايي مورد  استفاده مي باشد شامل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رسپيراتورها</a:t>
            </a:r>
            <a:r>
              <a:rPr lang="fa-IR" dirty="0" smtClean="0">
                <a:cs typeface="B Roya" pitchFamily="2" charset="-78"/>
              </a:rPr>
              <a:t> (براي محافظت تنفسي ) و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پوشش هاي مقاوم </a:t>
            </a:r>
            <a:r>
              <a:rPr lang="fa-IR" dirty="0" smtClean="0">
                <a:cs typeface="B Roya" pitchFamily="2" charset="-78"/>
              </a:rPr>
              <a:t>است .</a:t>
            </a: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3200" dirty="0" smtClean="0">
                <a:solidFill>
                  <a:srgbClr val="00B0F0"/>
                </a:solidFill>
                <a:cs typeface="B Titr" pitchFamily="2" charset="-78"/>
              </a:rPr>
              <a:t>سازمان هایی که بحث وسیاست کلی مدیریت بلایا را تدوین می کنند</a:t>
            </a:r>
            <a:endParaRPr lang="en-US" sz="3200" dirty="0">
              <a:solidFill>
                <a:srgbClr val="00B0F0"/>
              </a:solidFill>
              <a:cs typeface="B Titr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r" rtl="1">
              <a:lnSpc>
                <a:spcPct val="150000"/>
              </a:lnSpc>
              <a:buNone/>
            </a:pPr>
            <a:r>
              <a:rPr lang="fa-IR" sz="3200" dirty="0" smtClean="0">
                <a:cs typeface="B Roya" pitchFamily="2" charset="-78"/>
              </a:rPr>
              <a:t>1-سازمان پدافند غیرعامل </a:t>
            </a:r>
          </a:p>
          <a:p>
            <a:pPr algn="r" rtl="1">
              <a:lnSpc>
                <a:spcPct val="150000"/>
              </a:lnSpc>
              <a:buNone/>
            </a:pPr>
            <a:r>
              <a:rPr lang="fa-IR" sz="3200" dirty="0" smtClean="0">
                <a:cs typeface="B Roya" pitchFamily="2" charset="-78"/>
              </a:rPr>
              <a:t>2-سازمان مدیریت بحران کشور</a:t>
            </a:r>
            <a:endParaRPr lang="en-US" sz="3200" dirty="0">
              <a:cs typeface="B Roya" pitchFamily="2" charset="-7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1603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486" y="217714"/>
            <a:ext cx="11495314" cy="6498772"/>
          </a:xfrm>
        </p:spPr>
        <p:txBody>
          <a:bodyPr/>
          <a:lstStyle/>
          <a:p>
            <a:pPr algn="just" rtl="1">
              <a:buNone/>
            </a:pPr>
            <a:r>
              <a:rPr lang="fa-IR" dirty="0" smtClean="0">
                <a:cs typeface="B Roya" pitchFamily="2" charset="-78"/>
              </a:rPr>
              <a:t> </a:t>
            </a:r>
            <a:r>
              <a:rPr lang="fa-IR" sz="2400" dirty="0" smtClean="0">
                <a:cs typeface="B Titr" pitchFamily="2" charset="-78"/>
              </a:rPr>
              <a:t>سازمان حفاظت از محيط زيست (</a:t>
            </a:r>
            <a:r>
              <a:rPr lang="en-US" sz="2400" dirty="0" smtClean="0">
                <a:cs typeface="B Titr" pitchFamily="2" charset="-78"/>
              </a:rPr>
              <a:t>(EPA </a:t>
            </a:r>
            <a:r>
              <a:rPr lang="fa-IR" sz="2400" dirty="0" smtClean="0">
                <a:cs typeface="B Titr" pitchFamily="2" charset="-78"/>
              </a:rPr>
              <a:t> وسازمان سلامت و ايمني شغلي</a:t>
            </a:r>
            <a:r>
              <a:rPr lang="en-US" sz="2400" dirty="0" smtClean="0">
                <a:cs typeface="B Titr" pitchFamily="2" charset="-78"/>
              </a:rPr>
              <a:t>  </a:t>
            </a:r>
            <a:r>
              <a:rPr lang="fa-IR" sz="2400" dirty="0" smtClean="0">
                <a:cs typeface="B Titr" pitchFamily="2" charset="-78"/>
              </a:rPr>
              <a:t> آمریکا </a:t>
            </a:r>
            <a:r>
              <a:rPr lang="en-US" sz="2400" dirty="0" smtClean="0">
                <a:cs typeface="B Titr" pitchFamily="2" charset="-78"/>
              </a:rPr>
              <a:t>(OSHA) </a:t>
            </a:r>
            <a:r>
              <a:rPr lang="fa-IR" sz="2400" dirty="0" smtClean="0">
                <a:solidFill>
                  <a:srgbClr val="FF0000"/>
                </a:solidFill>
                <a:cs typeface="B Titr" pitchFamily="2" charset="-78"/>
              </a:rPr>
              <a:t>چهار سطح پايه </a:t>
            </a:r>
            <a:r>
              <a:rPr lang="fa-IR" sz="2400" dirty="0" smtClean="0">
                <a:cs typeface="B Titr" pitchFamily="2" charset="-78"/>
              </a:rPr>
              <a:t>بنا بر ميزان حفاظت ايجاد شده براي تجهيزات حفاظت فردي مورد استفاده در رويدادهاي آزادشدن مواد مضر ارائه نموده اند</a:t>
            </a:r>
            <a:endParaRPr lang="fa-IR" dirty="0" smtClean="0">
              <a:cs typeface="B Titr" pitchFamily="2" charset="-78"/>
            </a:endParaRPr>
          </a:p>
          <a:p>
            <a:pPr algn="r" rtl="1">
              <a:buNone/>
            </a:pPr>
            <a:endParaRPr lang="fa-IR" dirty="0" smtClean="0">
              <a:cs typeface="B Roya" pitchFamily="2" charset="-78"/>
            </a:endParaRPr>
          </a:p>
          <a:p>
            <a:pPr algn="r" rtl="1">
              <a:buNone/>
            </a:pPr>
            <a:endParaRPr lang="en-US" dirty="0">
              <a:cs typeface="B Roya" pitchFamily="2" charset="-78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543" y="1883229"/>
            <a:ext cx="6564086" cy="47352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314" y="1850571"/>
            <a:ext cx="4231655" cy="4778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cs typeface="B Roya" pitchFamily="2" charset="-78"/>
              </a:rPr>
              <a:t>سایرپوشش هاي محافظ در برابر مخاطرات شيميايي</a:t>
            </a:r>
            <a:endParaRPr lang="en-US" dirty="0">
              <a:cs typeface="B Roy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94918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sz="1800" dirty="0" smtClean="0">
                <a:cs typeface="B Roya" pitchFamily="2" charset="-78"/>
              </a:rPr>
              <a:t>در مكا ن هايي كه احتمال مواجهه با مخاطرات شيميايي وجود دارد يا پس از حضور در محل وجود مخاطره مشخص مي شود، ضروري است بسته به نوع مواجهه و كاربري ، پوشش هاي مناسب محافظ شيميايي انتخاب شوند . </a:t>
            </a:r>
            <a:r>
              <a:rPr lang="fa-IR" sz="1800" b="1" dirty="0" smtClean="0">
                <a:solidFill>
                  <a:srgbClr val="0070C0"/>
                </a:solidFill>
                <a:cs typeface="B Roya" pitchFamily="2" charset="-78"/>
              </a:rPr>
              <a:t>پوشش ها يي كه توسط كاركنان حاضر در محل حادثه و منطقه گرم استفاده مي شوند، بايد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1800" dirty="0" smtClean="0">
                <a:cs typeface="B Roya" pitchFamily="2" charset="-78"/>
              </a:rPr>
              <a:t>1-</a:t>
            </a:r>
            <a:r>
              <a:rPr lang="fa-IR" sz="1800" b="1" dirty="0" smtClean="0">
                <a:solidFill>
                  <a:srgbClr val="FF0000"/>
                </a:solidFill>
                <a:cs typeface="B Roya" pitchFamily="2" charset="-78"/>
              </a:rPr>
              <a:t>مقاوم تر </a:t>
            </a:r>
            <a:r>
              <a:rPr lang="fa-IR" sz="1800" dirty="0" smtClean="0">
                <a:cs typeface="B Roya" pitchFamily="2" charset="-78"/>
              </a:rPr>
              <a:t>از انواعي باشند كه در واحد هاي آلودگي زدايي بيماران استفاده مي شود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1800" dirty="0" smtClean="0">
                <a:cs typeface="B Roya" pitchFamily="2" charset="-78"/>
              </a:rPr>
              <a:t>2-پوشش به كار رفته در برابر مواد شيميايي عموماً مي </a:t>
            </a:r>
            <a:r>
              <a:rPr lang="fa-IR" sz="1800" b="1" dirty="0" smtClean="0">
                <a:solidFill>
                  <a:srgbClr val="FF0000"/>
                </a:solidFill>
                <a:cs typeface="B Roya" pitchFamily="2" charset="-78"/>
              </a:rPr>
              <a:t>بايد بزرگ تر از لباس معمولي </a:t>
            </a:r>
            <a:r>
              <a:rPr lang="fa-IR" sz="1800" dirty="0" smtClean="0">
                <a:cs typeface="B Roya" pitchFamily="2" charset="-78"/>
              </a:rPr>
              <a:t>باشد تا از پارگي و صدمه به آن در هنگام چمباتمه زدن و يا ساير فعاليت ها پيشگيري شود .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1800" dirty="0" smtClean="0">
                <a:cs typeface="B Roya" pitchFamily="2" charset="-78"/>
              </a:rPr>
              <a:t>3-به </a:t>
            </a:r>
            <a:r>
              <a:rPr lang="fa-IR" sz="1800" b="1" dirty="0" smtClean="0">
                <a:solidFill>
                  <a:srgbClr val="FF0000"/>
                </a:solidFill>
                <a:cs typeface="B Roya" pitchFamily="2" charset="-78"/>
              </a:rPr>
              <a:t>فراخور نوع مأموريت و ساير تجهيزات ، اشكال پوشش مورد استفاده متفاوت خواهد </a:t>
            </a:r>
            <a:r>
              <a:rPr lang="fa-IR" sz="1800" dirty="0" smtClean="0">
                <a:cs typeface="B Roya" pitchFamily="2" charset="-78"/>
              </a:rPr>
              <a:t>بود . به طور مثال در مناطقي كه نياز به استفاده از چكمه مي باشد لبا س هايي كه تا ناحيه پا را پوشش مي دهند براي اتصال مناسب به چكمه استفاده شده مناسب ترند. </a:t>
            </a:r>
          </a:p>
          <a:p>
            <a:pPr algn="just" rtl="1">
              <a:lnSpc>
                <a:spcPct val="150000"/>
              </a:lnSpc>
              <a:buNone/>
            </a:pPr>
            <a:r>
              <a:rPr lang="fa-IR" sz="1800" dirty="0" smtClean="0">
                <a:cs typeface="B Roya" pitchFamily="2" charset="-78"/>
              </a:rPr>
              <a:t>4-</a:t>
            </a:r>
            <a:r>
              <a:rPr lang="fa-IR" sz="1800" b="1" dirty="0" smtClean="0">
                <a:solidFill>
                  <a:srgbClr val="FF0000"/>
                </a:solidFill>
                <a:cs typeface="B Roya" pitchFamily="2" charset="-78"/>
              </a:rPr>
              <a:t>دستكش هاي بوتيل </a:t>
            </a:r>
            <a:r>
              <a:rPr lang="fa-IR" sz="1800" dirty="0" smtClean="0">
                <a:cs typeface="B Roya" pitchFamily="2" charset="-78"/>
              </a:rPr>
              <a:t>در مقايسه با دستكش هايي با پوشش نقره محافظت مناسب تري ر ا ايجاد مي كنند ولي اين پوشش ها گران تر هستند اما ممكن است براي تركيبات خاصي در زمان شناخته شده بودن مخاطره مناسب تر باشند.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1" y="609600"/>
            <a:ext cx="11176000" cy="5257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07225335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381001"/>
            <a:ext cx="10769600" cy="5638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914230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001" y="228601"/>
            <a:ext cx="11176000" cy="5320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56200378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887" y="261257"/>
            <a:ext cx="11292114" cy="64552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93020062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7457" y="239486"/>
            <a:ext cx="11680371" cy="6302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59066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00" y="239486"/>
            <a:ext cx="8966200" cy="61504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468214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6550" y="239487"/>
            <a:ext cx="8978900" cy="61939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31039410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3143" y="304801"/>
            <a:ext cx="11212285" cy="613954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7077894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0" y="518160"/>
            <a:ext cx="7543800" cy="56588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405361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51857" y="446314"/>
            <a:ext cx="10395857" cy="59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65514" y="457200"/>
            <a:ext cx="9797143" cy="5563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13657" y="185057"/>
            <a:ext cx="11462657" cy="6400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b="1" dirty="0" smtClean="0">
                <a:solidFill>
                  <a:srgbClr val="00B0F0"/>
                </a:solidFill>
                <a:cs typeface="B Roya" panose="00000400000000000000" pitchFamily="2" charset="-78"/>
              </a:rPr>
              <a:t>تاريخچه و اپيدميولوژي بلايا</a:t>
            </a:r>
            <a:endParaRPr lang="en-US" dirty="0">
              <a:solidFill>
                <a:srgbClr val="00B0F0"/>
              </a:solidFill>
              <a:cs typeface="B Roya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>
              <a:lnSpc>
                <a:spcPct val="150000"/>
              </a:lnSpc>
              <a:buNone/>
            </a:pPr>
            <a:r>
              <a:rPr lang="fa-IR" dirty="0" smtClean="0">
                <a:cs typeface="B Roya" pitchFamily="2" charset="-78"/>
              </a:rPr>
              <a:t>مرور داد ه هاي مربوط به بلاياي دهه گذشته نشان مي دهد در اين مدت هر ساله حدود</a:t>
            </a:r>
            <a:r>
              <a:rPr lang="en-US" dirty="0" smtClean="0">
                <a:cs typeface="B Roy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128000</a:t>
            </a:r>
            <a:r>
              <a:rPr lang="fa-IR" dirty="0" smtClean="0">
                <a:cs typeface="B Roya" pitchFamily="2" charset="-78"/>
              </a:rPr>
              <a:t> نفر در اثر بلاياي طبيعي جان خود را ازدست داده اند .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حدود 88 % كل</a:t>
            </a:r>
            <a:r>
              <a:rPr lang="en-US" dirty="0" smtClean="0">
                <a:solidFill>
                  <a:srgbClr val="FF0000"/>
                </a:solidFill>
                <a:cs typeface="B Roy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مرگ </a:t>
            </a:r>
            <a:r>
              <a:rPr lang="fa-IR" dirty="0" smtClean="0">
                <a:cs typeface="B Roya" pitchFamily="2" charset="-78"/>
              </a:rPr>
              <a:t>و مير ناشي از بلايا ، مربوط به بلاياي طبيعي بوده است و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83 % از كل افراد فوت</a:t>
            </a:r>
            <a:r>
              <a:rPr lang="en-US" dirty="0" smtClean="0">
                <a:solidFill>
                  <a:srgbClr val="FF0000"/>
                </a:solidFill>
                <a:cs typeface="B Roya" pitchFamily="2" charset="-78"/>
              </a:rPr>
              <a:t> </a:t>
            </a:r>
            <a:r>
              <a:rPr lang="fa-IR" dirty="0" smtClean="0">
                <a:solidFill>
                  <a:srgbClr val="FF0000"/>
                </a:solidFill>
                <a:cs typeface="B Roya" pitchFamily="2" charset="-78"/>
              </a:rPr>
              <a:t>شده </a:t>
            </a:r>
            <a:r>
              <a:rPr lang="fa-IR" dirty="0" smtClean="0">
                <a:cs typeface="B Roya" pitchFamily="2" charset="-78"/>
              </a:rPr>
              <a:t>در اين مدت آسيايي بوده اند .ميزان خسارات اقتصادي بلايا نيز قابل توجه بوده</a:t>
            </a:r>
            <a:r>
              <a:rPr lang="en-US" dirty="0" smtClean="0">
                <a:cs typeface="B Roya" pitchFamily="2" charset="-78"/>
              </a:rPr>
              <a:t> </a:t>
            </a:r>
            <a:r>
              <a:rPr lang="fa-IR" dirty="0" smtClean="0">
                <a:cs typeface="B Roya" pitchFamily="2" charset="-78"/>
              </a:rPr>
              <a:t>است؛ به گونه اي كه در اين مدت ، بلاياي طبيعي به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طور متوسط ساليانه 87 ميليارد دلار</a:t>
            </a:r>
            <a:r>
              <a:rPr lang="en-US" b="1" dirty="0" smtClean="0">
                <a:solidFill>
                  <a:srgbClr val="FF0000"/>
                </a:solidFill>
                <a:cs typeface="B Roya" pitchFamily="2" charset="-78"/>
              </a:rPr>
              <a:t> </a:t>
            </a:r>
            <a:r>
              <a:rPr lang="fa-IR" b="1" dirty="0" smtClean="0">
                <a:solidFill>
                  <a:srgbClr val="FF0000"/>
                </a:solidFill>
                <a:cs typeface="B Roya" pitchFamily="2" charset="-78"/>
              </a:rPr>
              <a:t>خسارت </a:t>
            </a:r>
            <a:r>
              <a:rPr lang="fa-IR" dirty="0" smtClean="0">
                <a:cs typeface="B Roya" pitchFamily="2" charset="-78"/>
              </a:rPr>
              <a:t>به اقتصاد جهاني وارد ساخته اند . </a:t>
            </a:r>
            <a:endParaRPr lang="en-US" dirty="0">
              <a:cs typeface="B Roy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Sina" pitchFamily="2" charset="-78"/>
              </a:rPr>
              <a:t>اپیدمیولوژی</a:t>
            </a:r>
            <a:r>
              <a:rPr lang="en-US" dirty="0" smtClean="0">
                <a:cs typeface="B Sina" pitchFamily="2" charset="-78"/>
              </a:rPr>
              <a:t> </a:t>
            </a:r>
            <a:r>
              <a:rPr lang="fa-IR" dirty="0" smtClean="0">
                <a:cs typeface="B Sina" pitchFamily="2" charset="-78"/>
              </a:rPr>
              <a:t>زمین لرزه</a:t>
            </a:r>
            <a:endParaRPr lang="en-US" dirty="0">
              <a:cs typeface="B Sina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r" rtl="1">
              <a:buNone/>
            </a:pPr>
            <a:r>
              <a:rPr lang="fa-IR" dirty="0" smtClean="0">
                <a:cs typeface="B Roya" pitchFamily="2" charset="-78"/>
              </a:rPr>
              <a:t>زمين لرزه ها يكي از مخرب تر ين و شايع تر ين بلايا در كره زمين هستند</a:t>
            </a:r>
          </a:p>
          <a:p>
            <a:pPr algn="r" rtl="1">
              <a:buNone/>
            </a:pPr>
            <a:r>
              <a:rPr lang="fa-IR" dirty="0" smtClean="0">
                <a:cs typeface="B Roya" pitchFamily="2" charset="-78"/>
              </a:rPr>
              <a:t>در 20 سال گذشته، 80 % مرگ ومير ناشي از زمين لرزه تنها در 9 كشور </a:t>
            </a:r>
            <a:r>
              <a:rPr lang="fa-IR" dirty="0" smtClean="0">
                <a:solidFill>
                  <a:srgbClr val="0070C0"/>
                </a:solidFill>
                <a:cs typeface="B Roya" pitchFamily="2" charset="-78"/>
              </a:rPr>
              <a:t>تركمنستان، شيلي، چين، گواتمالا، ايران، ايتاليا، ژاپن، پرو و تركيه</a:t>
            </a:r>
            <a:r>
              <a:rPr lang="fa-IR" dirty="0" smtClean="0">
                <a:cs typeface="B Roya" pitchFamily="2" charset="-78"/>
              </a:rPr>
              <a:t> اتفاق افتاده اند</a:t>
            </a:r>
          </a:p>
          <a:p>
            <a:pPr algn="r" rtl="1">
              <a:buNone/>
            </a:pPr>
            <a:r>
              <a:rPr lang="fa-IR" dirty="0" smtClean="0">
                <a:cs typeface="B Roya" pitchFamily="2" charset="-78"/>
              </a:rPr>
              <a:t>به طور ميانگين هر 6 سال يكبار يك زمين لرزه 6 ريشتري و هر 10 سال يك زمين لرزه 7 ريشتر در كشور رخ مي دهد.</a:t>
            </a:r>
          </a:p>
          <a:p>
            <a:pPr algn="just" rtl="1">
              <a:buNone/>
            </a:pPr>
            <a:r>
              <a:rPr lang="fa-IR" dirty="0" smtClean="0">
                <a:cs typeface="B Roya" pitchFamily="2" charset="-78"/>
              </a:rPr>
              <a:t>در 90 سال گذشته، بيش از </a:t>
            </a:r>
            <a:r>
              <a:rPr lang="fa-IR" b="1" dirty="0" smtClean="0">
                <a:solidFill>
                  <a:srgbClr val="7030A0"/>
                </a:solidFill>
                <a:cs typeface="B Roya" pitchFamily="2" charset="-78"/>
              </a:rPr>
              <a:t>180000</a:t>
            </a:r>
            <a:r>
              <a:rPr lang="fa-IR" dirty="0" smtClean="0">
                <a:cs typeface="B Roya" pitchFamily="2" charset="-78"/>
              </a:rPr>
              <a:t> نفر در ايران بر اثر زمين لرزه ها جان خودشان رازدست داده اند . بسياري از شهرهاي ايران از جمله تهران، تبريز، رودبار، منجيل، طبس، لار، قزوين، اردبيل، زنجان، همدان، كرمانشاه و ... خسارات زيادي را متحمل شده اند. داده هاي تاريخي نشان مي دهند كه تقريباً تمام مناطق ايران در معرض خطر زمين لرزه قرار دارند.</a:t>
            </a:r>
            <a:endParaRPr lang="en-US" dirty="0" smtClean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0850" indent="-450850" algn="ctr" rtl="1">
              <a:spcAft>
                <a:spcPts val="1800"/>
              </a:spcAft>
              <a:buNone/>
            </a:pPr>
            <a:r>
              <a:rPr lang="fa-IR" altLang="en-US" sz="4000" b="1" dirty="0" smtClean="0">
                <a:solidFill>
                  <a:srgbClr val="00B0F0"/>
                </a:solidFill>
                <a:cs typeface="B Roya" pitchFamily="2" charset="-78"/>
              </a:rPr>
              <a:t>سئوال :</a:t>
            </a:r>
          </a:p>
          <a:p>
            <a:pPr marL="450850" indent="-450850" algn="ctr" rtl="1">
              <a:spcAft>
                <a:spcPts val="1800"/>
              </a:spcAft>
              <a:buNone/>
            </a:pPr>
            <a:r>
              <a:rPr lang="fa-IR" sz="4000" b="1" dirty="0" smtClean="0">
                <a:cs typeface="B Roya" pitchFamily="2" charset="-78"/>
              </a:rPr>
              <a:t> قاره آسیا  و ایران از نظر شیوع حوادث و بلایای طبیعی، در دنیا چه رتبه ای دارد؟</a:t>
            </a:r>
            <a:endParaRPr lang="en-GB" altLang="en-US" sz="4000" b="1" dirty="0" smtClean="0">
              <a:solidFill>
                <a:srgbClr val="00B0F0"/>
              </a:solidFill>
              <a:latin typeface="Century Schoolbook" pitchFamily="18" charset="0"/>
              <a:cs typeface="B Roya" pitchFamily="2" charset="-78"/>
            </a:endParaRPr>
          </a:p>
          <a:p>
            <a:pPr algn="ctr"/>
            <a:endParaRPr lang="en-US" sz="4000" b="1" dirty="0">
              <a:cs typeface="B Roya" pitchFamily="2" charset="-7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1"/>
            <a:ext cx="9956800" cy="3768725"/>
          </a:xfrm>
        </p:spPr>
        <p:txBody>
          <a:bodyPr/>
          <a:lstStyle/>
          <a:p>
            <a:pPr marL="0" indent="0" algn="just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altLang="en-US" sz="2000" dirty="0" smtClean="0">
                <a:solidFill>
                  <a:srgbClr val="FF0000"/>
                </a:solidFill>
                <a:cs typeface="B Roya" pitchFamily="2" charset="-78"/>
              </a:rPr>
              <a:t>قاره آسیا </a:t>
            </a:r>
            <a:r>
              <a:rPr lang="fa-IR" altLang="en-US" sz="2000" dirty="0" smtClean="0">
                <a:cs typeface="B Roya" pitchFamily="2" charset="-78"/>
              </a:rPr>
              <a:t>از نظر شیوع حوادث و بلایای طبیعی، </a:t>
            </a:r>
            <a:r>
              <a:rPr lang="fa-IR" altLang="en-US" sz="2000" dirty="0" smtClean="0">
                <a:solidFill>
                  <a:srgbClr val="FF0000"/>
                </a:solidFill>
                <a:cs typeface="B Roya" pitchFamily="2" charset="-78"/>
              </a:rPr>
              <a:t>رتبه اول را </a:t>
            </a:r>
            <a:r>
              <a:rPr lang="fa-IR" altLang="en-US" sz="2000" dirty="0" smtClean="0">
                <a:cs typeface="B Roya" pitchFamily="2" charset="-78"/>
              </a:rPr>
              <a:t>در دنیا دارد </a:t>
            </a:r>
            <a:r>
              <a:rPr lang="fa-IR" altLang="en-US" sz="2000" dirty="0" smtClean="0">
                <a:solidFill>
                  <a:srgbClr val="FF0000"/>
                </a:solidFill>
                <a:cs typeface="B Roya" pitchFamily="2" charset="-78"/>
              </a:rPr>
              <a:t>و ایران چهارمین کشور آسیا و ششمین کشور دنیار </a:t>
            </a:r>
            <a:r>
              <a:rPr lang="fa-IR" altLang="en-US" sz="2000" dirty="0" smtClean="0">
                <a:cs typeface="B Roya" pitchFamily="2" charset="-78"/>
              </a:rPr>
              <a:t>از نظر دارا بودن تعداد کثیری از بلایا می¬باشد.</a:t>
            </a:r>
          </a:p>
          <a:p>
            <a:pPr marL="0" indent="0" algn="just" rtl="1">
              <a:lnSpc>
                <a:spcPct val="150000"/>
              </a:lnSpc>
              <a:buFont typeface="Wingdings 2" pitchFamily="18" charset="2"/>
              <a:buNone/>
              <a:defRPr/>
            </a:pPr>
            <a:r>
              <a:rPr lang="fa-IR" altLang="en-US" sz="2000" dirty="0" smtClean="0">
                <a:cs typeface="B Roya" pitchFamily="2" charset="-78"/>
              </a:rPr>
              <a:t/>
            </a:r>
            <a:br>
              <a:rPr lang="fa-IR" altLang="en-US" sz="2000" dirty="0" smtClean="0">
                <a:cs typeface="B Roya" pitchFamily="2" charset="-78"/>
              </a:rPr>
            </a:br>
            <a:r>
              <a:rPr lang="fa-IR" altLang="en-US" sz="2000" dirty="0" smtClean="0">
                <a:cs typeface="B Roya" pitchFamily="2" charset="-78"/>
              </a:rPr>
              <a:t>برآوردها نشان می دهد که </a:t>
            </a:r>
            <a:r>
              <a:rPr lang="fa-IR" altLang="en-US" sz="2000" dirty="0" smtClean="0">
                <a:solidFill>
                  <a:srgbClr val="FF0000"/>
                </a:solidFill>
                <a:cs typeface="B Roya" pitchFamily="2" charset="-78"/>
              </a:rPr>
              <a:t>در دوره ده </a:t>
            </a:r>
            <a:r>
              <a:rPr lang="fa-IR" altLang="en-US" sz="2000" dirty="0" smtClean="0">
                <a:cs typeface="B Roya" pitchFamily="2" charset="-78"/>
              </a:rPr>
              <a:t>ساله </a:t>
            </a:r>
            <a:r>
              <a:rPr lang="fa-IR" altLang="en-US" sz="2000" dirty="0" smtClean="0">
                <a:solidFill>
                  <a:srgbClr val="FF0000"/>
                </a:solidFill>
                <a:cs typeface="B Roya" pitchFamily="2" charset="-78"/>
              </a:rPr>
              <a:t>۱۳۷۰ تا ۱۳۸۰</a:t>
            </a:r>
            <a:r>
              <a:rPr lang="fa-IR" altLang="en-US" sz="2000" dirty="0" smtClean="0">
                <a:cs typeface="B Roya" pitchFamily="2" charset="-78"/>
              </a:rPr>
              <a:t> به طور متوسط سالیانه </a:t>
            </a:r>
            <a:r>
              <a:rPr lang="fa-IR" altLang="en-US" sz="2000" u="sng" dirty="0" smtClean="0">
                <a:cs typeface="B Roya" pitchFamily="2" charset="-78"/>
              </a:rPr>
              <a:t>بالغ بر </a:t>
            </a:r>
            <a:r>
              <a:rPr lang="fa-IR" altLang="en-US" sz="2000" u="sng" dirty="0" smtClean="0">
                <a:solidFill>
                  <a:srgbClr val="FF0000"/>
                </a:solidFill>
                <a:cs typeface="B Roya" pitchFamily="2" charset="-78"/>
              </a:rPr>
              <a:t>۱۱۰۰ میلیارد ریال </a:t>
            </a:r>
            <a:r>
              <a:rPr lang="fa-IR" altLang="en-US" sz="2000" u="sng" dirty="0" smtClean="0">
                <a:cs typeface="B Roya" pitchFamily="2" charset="-78"/>
              </a:rPr>
              <a:t>خسارت مالی </a:t>
            </a:r>
            <a:r>
              <a:rPr lang="fa-IR" altLang="en-US" sz="2000" dirty="0" smtClean="0">
                <a:cs typeface="B Roya" pitchFamily="2" charset="-78"/>
              </a:rPr>
              <a:t>به اقتصاد ایران وارد شده، که اگر خسارات مستقیم و غیر مستقیم سایر حوادث غیر مترقبه را به این رقم اضافه کنیم خسارات وارده به کشور بالغ بر حدود </a:t>
            </a:r>
            <a:r>
              <a:rPr lang="fa-IR" altLang="en-US" sz="2000" dirty="0" smtClean="0">
                <a:solidFill>
                  <a:srgbClr val="FF0000"/>
                </a:solidFill>
                <a:cs typeface="B Roya" pitchFamily="2" charset="-78"/>
              </a:rPr>
              <a:t>۱۰% تولید ناخالص ملی </a:t>
            </a:r>
            <a:r>
              <a:rPr lang="fa-IR" altLang="en-US" sz="2000" dirty="0" smtClean="0">
                <a:cs typeface="B Roya" pitchFamily="2" charset="-78"/>
              </a:rPr>
              <a:t>کشور خواهد شد.</a:t>
            </a:r>
          </a:p>
          <a:p>
            <a:pPr algn="r" rtl="1">
              <a:lnSpc>
                <a:spcPct val="150000"/>
              </a:lnSpc>
              <a:defRPr/>
            </a:pPr>
            <a:endParaRPr lang="en-US" altLang="en-US" sz="2000" dirty="0" smtClean="0">
              <a:cs typeface="B Roya" pitchFamily="2" charset="-78"/>
            </a:endParaRPr>
          </a:p>
        </p:txBody>
      </p:sp>
      <p:sp>
        <p:nvSpPr>
          <p:cNvPr id="10243" name="Slide Number Placeholder 3"/>
          <p:cNvSpPr>
            <a:spLocks noGrp="1"/>
          </p:cNvSpPr>
          <p:nvPr>
            <p:ph type="sldNum" sz="quarter" idx="12"/>
          </p:nvPr>
        </p:nvSpPr>
        <p:spPr bwMode="auto">
          <a:xfrm>
            <a:off x="10839451" y="5734050"/>
            <a:ext cx="812800" cy="520700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5230E0BB-46D4-4973-9B3E-341A6719F8E9}" type="slidenum">
              <a:rPr lang="fa-IR" altLang="en-US" smtClean="0"/>
              <a:pPr/>
              <a:t>9</a:t>
            </a:fld>
            <a:endParaRPr lang="fa-IR" altLang="en-US" smtClean="0"/>
          </a:p>
        </p:txBody>
      </p:sp>
      <p:sp>
        <p:nvSpPr>
          <p:cNvPr id="10244" name="Title 1"/>
          <p:cNvSpPr txBox="1">
            <a:spLocks/>
          </p:cNvSpPr>
          <p:nvPr/>
        </p:nvSpPr>
        <p:spPr bwMode="auto">
          <a:xfrm>
            <a:off x="0" y="19050"/>
            <a:ext cx="12192000" cy="838200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50850" indent="-450850" algn="ctr" rtl="1" eaLnBrk="1" hangingPunct="1">
              <a:spcAft>
                <a:spcPts val="1800"/>
              </a:spcAft>
            </a:pPr>
            <a:r>
              <a:rPr lang="fa-IR" altLang="en-US" sz="2400" dirty="0">
                <a:solidFill>
                  <a:srgbClr val="00B0F0"/>
                </a:solidFill>
                <a:cs typeface="B Titr" pitchFamily="2" charset="-78"/>
              </a:rPr>
              <a:t>سابقه تاریخی </a:t>
            </a:r>
            <a:r>
              <a:rPr lang="fa-IR" altLang="en-US" sz="2400" dirty="0" smtClean="0">
                <a:solidFill>
                  <a:srgbClr val="00B0F0"/>
                </a:solidFill>
                <a:cs typeface="B Titr" pitchFamily="2" charset="-78"/>
              </a:rPr>
              <a:t>بلایا</a:t>
            </a:r>
            <a:endParaRPr lang="en-US" altLang="en-US" sz="2400" dirty="0" smtClean="0">
              <a:solidFill>
                <a:srgbClr val="00B0F0"/>
              </a:solidFill>
              <a:cs typeface="B Titr" pitchFamily="2" charset="-7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3600</TotalTime>
  <Words>2318</Words>
  <Application>Microsoft Office PowerPoint</Application>
  <PresentationFormat>Custom</PresentationFormat>
  <Paragraphs>169</Paragraphs>
  <Slides>52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Office Theme</vt:lpstr>
      <vt:lpstr> </vt:lpstr>
      <vt:lpstr>به نام او</vt:lpstr>
      <vt:lpstr>Slide 3</vt:lpstr>
      <vt:lpstr>سازمان هایی که بحث وسیاست کلی مدیریت بلایا را تدوین می کنند</vt:lpstr>
      <vt:lpstr>Slide 5</vt:lpstr>
      <vt:lpstr>تاريخچه و اپيدميولوژي بلايا</vt:lpstr>
      <vt:lpstr>اپیدمیولوژی زمین لرزه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 مديريت كاهش خطر بلايا </vt:lpstr>
      <vt:lpstr>اجزاي چرخه مديريت بلايا</vt:lpstr>
      <vt:lpstr> كاهش آسيب Mitigation  </vt:lpstr>
      <vt:lpstr>آمادگيPreparedness </vt:lpstr>
      <vt:lpstr> پاسخ/ امداد Relief/Response  </vt:lpstr>
      <vt:lpstr> بازيابي Recovery   </vt:lpstr>
      <vt:lpstr>Slide 25</vt:lpstr>
      <vt:lpstr>ساختار فرماندهی حادثه</vt:lpstr>
      <vt:lpstr> عملكردهاي اصلي ICS فرمانده حادثه </vt:lpstr>
      <vt:lpstr>ارشد روابط عمومي </vt:lpstr>
      <vt:lpstr>ارشد ايمني </vt:lpstr>
      <vt:lpstr>ارشد هماهنگي</vt:lpstr>
      <vt:lpstr>عمليات</vt:lpstr>
      <vt:lpstr>Slide 32</vt:lpstr>
      <vt:lpstr>پشتيباني </vt:lpstr>
      <vt:lpstr>Slide 34</vt:lpstr>
      <vt:lpstr>Slide 35</vt:lpstr>
      <vt:lpstr>تجهيزات حفاظت فردي در بلايا</vt:lpstr>
      <vt:lpstr>گروه هاي شغلي فعال در بلايا  كه بايد از تجهيزات حفاظت فردي مناسب استفاده نمايند</vt:lpstr>
      <vt:lpstr>انواع تجهيزات حفاظت فردي در بلايا</vt:lpstr>
      <vt:lpstr>تجهيزات حفاظت فردي مخاطرات شيميايي</vt:lpstr>
      <vt:lpstr>Slide 40</vt:lpstr>
      <vt:lpstr>سایرپوشش هاي محافظ در برابر مخاطرات شيميايي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namin-behdasht</dc:creator>
  <cp:lastModifiedBy>asghar.lotfolahzadeh</cp:lastModifiedBy>
  <cp:revision>338</cp:revision>
  <dcterms:created xsi:type="dcterms:W3CDTF">2022-11-28T04:34:32Z</dcterms:created>
  <dcterms:modified xsi:type="dcterms:W3CDTF">2023-08-16T08:44:43Z</dcterms:modified>
</cp:coreProperties>
</file>