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sldIdLst>
    <p:sldId id="321" r:id="rId2"/>
    <p:sldId id="423" r:id="rId3"/>
    <p:sldId id="325" r:id="rId4"/>
    <p:sldId id="419" r:id="rId5"/>
    <p:sldId id="322" r:id="rId6"/>
    <p:sldId id="418" r:id="rId7"/>
    <p:sldId id="413" r:id="rId8"/>
    <p:sldId id="420" r:id="rId9"/>
    <p:sldId id="326" r:id="rId10"/>
    <p:sldId id="327" r:id="rId11"/>
    <p:sldId id="421" r:id="rId12"/>
    <p:sldId id="331" r:id="rId13"/>
    <p:sldId id="414" r:id="rId14"/>
    <p:sldId id="337" r:id="rId15"/>
    <p:sldId id="336" r:id="rId16"/>
    <p:sldId id="422" r:id="rId17"/>
    <p:sldId id="332" r:id="rId18"/>
    <p:sldId id="376" r:id="rId19"/>
    <p:sldId id="424" r:id="rId20"/>
    <p:sldId id="426" r:id="rId21"/>
    <p:sldId id="425" r:id="rId22"/>
    <p:sldId id="356" r:id="rId23"/>
    <p:sldId id="328" r:id="rId24"/>
    <p:sldId id="402" r:id="rId25"/>
    <p:sldId id="404" r:id="rId26"/>
    <p:sldId id="403" r:id="rId27"/>
    <p:sldId id="359" r:id="rId28"/>
    <p:sldId id="360" r:id="rId29"/>
    <p:sldId id="339" r:id="rId30"/>
    <p:sldId id="361" r:id="rId31"/>
    <p:sldId id="365" r:id="rId32"/>
    <p:sldId id="371" r:id="rId33"/>
    <p:sldId id="391" r:id="rId34"/>
    <p:sldId id="394" r:id="rId35"/>
    <p:sldId id="395" r:id="rId36"/>
    <p:sldId id="388" r:id="rId37"/>
    <p:sldId id="392" r:id="rId38"/>
    <p:sldId id="363" r:id="rId39"/>
    <p:sldId id="364" r:id="rId40"/>
    <p:sldId id="343" r:id="rId41"/>
    <p:sldId id="340" r:id="rId42"/>
    <p:sldId id="344" r:id="rId43"/>
    <p:sldId id="348" r:id="rId44"/>
    <p:sldId id="355" r:id="rId45"/>
    <p:sldId id="347" r:id="rId46"/>
    <p:sldId id="346" r:id="rId47"/>
    <p:sldId id="345" r:id="rId48"/>
    <p:sldId id="341" r:id="rId49"/>
    <p:sldId id="351" r:id="rId50"/>
    <p:sldId id="350" r:id="rId51"/>
    <p:sldId id="401" r:id="rId52"/>
    <p:sldId id="399" r:id="rId53"/>
    <p:sldId id="408" r:id="rId54"/>
    <p:sldId id="409" r:id="rId55"/>
    <p:sldId id="405" r:id="rId56"/>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Calibri" pitchFamily="34" charset="0"/>
        <a:ea typeface="+mn-ea"/>
        <a:cs typeface="Arial" pitchFamily="34" charset="0"/>
      </a:defRPr>
    </a:lvl1pPr>
    <a:lvl2pPr marL="457200" algn="r" rtl="1" fontAlgn="base">
      <a:spcBef>
        <a:spcPct val="0"/>
      </a:spcBef>
      <a:spcAft>
        <a:spcPct val="0"/>
      </a:spcAft>
      <a:defRPr kern="1200">
        <a:solidFill>
          <a:schemeClr val="tx1"/>
        </a:solidFill>
        <a:latin typeface="Calibri" pitchFamily="34" charset="0"/>
        <a:ea typeface="+mn-ea"/>
        <a:cs typeface="Arial" pitchFamily="34" charset="0"/>
      </a:defRPr>
    </a:lvl2pPr>
    <a:lvl3pPr marL="914400" algn="r" rtl="1" fontAlgn="base">
      <a:spcBef>
        <a:spcPct val="0"/>
      </a:spcBef>
      <a:spcAft>
        <a:spcPct val="0"/>
      </a:spcAft>
      <a:defRPr kern="1200">
        <a:solidFill>
          <a:schemeClr val="tx1"/>
        </a:solidFill>
        <a:latin typeface="Calibri" pitchFamily="34" charset="0"/>
        <a:ea typeface="+mn-ea"/>
        <a:cs typeface="Arial" pitchFamily="34" charset="0"/>
      </a:defRPr>
    </a:lvl3pPr>
    <a:lvl4pPr marL="1371600" algn="r" rtl="1" fontAlgn="base">
      <a:spcBef>
        <a:spcPct val="0"/>
      </a:spcBef>
      <a:spcAft>
        <a:spcPct val="0"/>
      </a:spcAft>
      <a:defRPr kern="1200">
        <a:solidFill>
          <a:schemeClr val="tx1"/>
        </a:solidFill>
        <a:latin typeface="Calibri" pitchFamily="34" charset="0"/>
        <a:ea typeface="+mn-ea"/>
        <a:cs typeface="Arial" pitchFamily="34" charset="0"/>
      </a:defRPr>
    </a:lvl4pPr>
    <a:lvl5pPr marL="1828800" algn="r" rtl="1"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A0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454" autoAdjust="0"/>
  </p:normalViewPr>
  <p:slideViewPr>
    <p:cSldViewPr>
      <p:cViewPr>
        <p:scale>
          <a:sx n="70" d="100"/>
          <a:sy n="70" d="100"/>
        </p:scale>
        <p:origin x="-1488" y="-366"/>
      </p:cViewPr>
      <p:guideLst>
        <p:guide orient="horz" pos="2160"/>
        <p:guide pos="2880"/>
      </p:guideLst>
    </p:cSldViewPr>
  </p:slideViewPr>
  <p:notesTextViewPr>
    <p:cViewPr>
      <p:scale>
        <a:sx n="400" d="100"/>
        <a:sy n="4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EC22FB90-4E91-4544-89B8-C87457106202}" type="datetimeFigureOut">
              <a:rPr lang="en-US"/>
              <a:pPr>
                <a:defRPr/>
              </a:pPr>
              <a:t>9/4/2022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fontAlgn="auto">
              <a:spcBef>
                <a:spcPts val="0"/>
              </a:spcBef>
              <a:spcAft>
                <a:spcPts val="0"/>
              </a:spcAft>
              <a:defRPr sz="1200">
                <a:latin typeface="+mn-lt"/>
                <a:cs typeface="+mn-cs"/>
              </a:defRPr>
            </a:lvl1pPr>
          </a:lstStyle>
          <a:p>
            <a:pPr>
              <a:defRPr/>
            </a:pPr>
            <a:fld id="{F24019F7-3EA9-4DA4-944B-9B4779219C2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a-IR"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Calibri" pitchFamily="34" charset="0"/>
              </a:defRPr>
            </a:lvl1pPr>
            <a:lvl2pPr marL="742950" indent="-285750" algn="l" rtl="0">
              <a:defRPr>
                <a:solidFill>
                  <a:schemeClr val="tx1"/>
                </a:solidFill>
                <a:latin typeface="Calibri" pitchFamily="34" charset="0"/>
              </a:defRPr>
            </a:lvl2pPr>
            <a:lvl3pPr marL="1143000" indent="-228600" algn="l" rtl="0">
              <a:defRPr>
                <a:solidFill>
                  <a:schemeClr val="tx1"/>
                </a:solidFill>
                <a:latin typeface="Calibri" pitchFamily="34" charset="0"/>
              </a:defRPr>
            </a:lvl3pPr>
            <a:lvl4pPr marL="1600200" indent="-228600" algn="l" rtl="0">
              <a:defRPr>
                <a:solidFill>
                  <a:schemeClr val="tx1"/>
                </a:solidFill>
                <a:latin typeface="Calibri" pitchFamily="34" charset="0"/>
              </a:defRPr>
            </a:lvl4pPr>
            <a:lvl5pPr marL="2057400" indent="-228600" algn="l" rtl="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fontAlgn="base">
              <a:spcBef>
                <a:spcPct val="0"/>
              </a:spcBef>
              <a:spcAft>
                <a:spcPct val="0"/>
              </a:spcAft>
              <a:defRPr/>
            </a:pPr>
            <a:fld id="{107FB897-4351-4B10-BD0A-A055EBAE545A}" type="slidenum">
              <a:rPr lang="en-US" smtClean="0"/>
              <a:pPr algn="r" fontAlgn="base">
                <a:spcBef>
                  <a:spcPct val="0"/>
                </a:spcBef>
                <a:spcAft>
                  <a:spcPct val="0"/>
                </a:spcAft>
                <a:defRPr/>
              </a:pPr>
              <a:t>53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4A841CE4-E063-42C2-817E-CD49940F163C}" type="datetimeFigureOut">
              <a:rPr lang="en-US" smtClean="0"/>
              <a:pPr>
                <a:defRPr/>
              </a:pPr>
              <a:t>9/4/2022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27B941E0-658E-4D8D-BAF5-291DEA9D742C}"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7402147-1FB1-4514-B544-62B4C4300712}" type="datetimeFigureOut">
              <a:rPr lang="en-US" smtClean="0"/>
              <a:pPr>
                <a:defRPr/>
              </a:pPr>
              <a:t>9/4/2022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B832DCA-5310-401B-B5F2-20535A1E2B36}"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F8D8F3B-58CA-40C9-BEE6-F40CD0BDF0E6}" type="datetimeFigureOut">
              <a:rPr lang="en-US" smtClean="0"/>
              <a:pPr>
                <a:defRPr/>
              </a:pPr>
              <a:t>9/4/2022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B7AB85-AEB7-4F26-93FD-05B208864ABA}"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D08B5254-3C49-4D0D-BC59-AF026C4897F7}" type="datetimeFigureOut">
              <a:rPr lang="en-US" smtClean="0"/>
              <a:pPr>
                <a:defRPr/>
              </a:pPr>
              <a:t>9/4/2022</a:t>
            </a:fld>
            <a:endParaRPr lang="en-US"/>
          </a:p>
        </p:txBody>
      </p:sp>
      <p:sp>
        <p:nvSpPr>
          <p:cNvPr id="9" name="Slide Number Placeholder 8"/>
          <p:cNvSpPr>
            <a:spLocks noGrp="1"/>
          </p:cNvSpPr>
          <p:nvPr>
            <p:ph type="sldNum" sz="quarter" idx="15"/>
          </p:nvPr>
        </p:nvSpPr>
        <p:spPr/>
        <p:txBody>
          <a:bodyPr rtlCol="0"/>
          <a:lstStyle/>
          <a:p>
            <a:pPr>
              <a:defRPr/>
            </a:pPr>
            <a:fld id="{AA0A35F3-B795-49C1-A184-36B9B6AF53F4}"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21D4329F-B513-4E2E-8371-A8FEDFF2D214}" type="datetimeFigureOut">
              <a:rPr lang="en-US" smtClean="0"/>
              <a:pPr>
                <a:defRPr/>
              </a:pPr>
              <a:t>9/4/2022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344E91CF-AE33-4A9D-8591-DC4FB5931DAC}"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3E90467A-3238-4A94-9E03-9B4FA31D17AB}" type="datetimeFigureOut">
              <a:rPr lang="en-US" smtClean="0"/>
              <a:pPr>
                <a:defRPr/>
              </a:pPr>
              <a:t>9/4/2022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E43D6F4-971B-4CDC-ACC7-DC0C134DBE15}"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4BE96B26-DD5B-4AD9-9EB5-A95CB6B26A6B}" type="datetimeFigureOut">
              <a:rPr lang="en-US" smtClean="0"/>
              <a:pPr>
                <a:defRPr/>
              </a:pPr>
              <a:t>9/4/2022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84B5A11-DE81-4701-BD95-6446231D2EA3}"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B32A9A69-61F4-4C15-978C-C6C9870C65FA}" type="datetimeFigureOut">
              <a:rPr lang="en-US" smtClean="0"/>
              <a:pPr>
                <a:defRPr/>
              </a:pPr>
              <a:t>9/4/2022</a:t>
            </a:fld>
            <a:endParaRPr lang="en-US"/>
          </a:p>
        </p:txBody>
      </p:sp>
      <p:sp>
        <p:nvSpPr>
          <p:cNvPr id="7" name="Slide Number Placeholder 6"/>
          <p:cNvSpPr>
            <a:spLocks noGrp="1"/>
          </p:cNvSpPr>
          <p:nvPr>
            <p:ph type="sldNum" sz="quarter" idx="11"/>
          </p:nvPr>
        </p:nvSpPr>
        <p:spPr/>
        <p:txBody>
          <a:bodyPr rtlCol="0"/>
          <a:lstStyle/>
          <a:p>
            <a:pPr>
              <a:defRPr/>
            </a:pPr>
            <a:fld id="{102DE240-8A9C-4E0C-91E9-E2D784C166DC}"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11F2AE-C3C8-4D33-9970-296E9CCC5863}" type="datetimeFigureOut">
              <a:rPr lang="en-US" smtClean="0"/>
              <a:pPr>
                <a:defRPr/>
              </a:pPr>
              <a:t>9/4/2022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0F27F0E-FA02-4E23-AEB7-5C15FD20C3F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07135918-3763-403D-8D4A-4DAE6BF977A4}" type="datetimeFigureOut">
              <a:rPr lang="en-US" smtClean="0"/>
              <a:pPr>
                <a:defRPr/>
              </a:pPr>
              <a:t>9/4/2022</a:t>
            </a:fld>
            <a:endParaRPr lang="en-US"/>
          </a:p>
        </p:txBody>
      </p:sp>
      <p:sp>
        <p:nvSpPr>
          <p:cNvPr id="22" name="Slide Number Placeholder 21"/>
          <p:cNvSpPr>
            <a:spLocks noGrp="1"/>
          </p:cNvSpPr>
          <p:nvPr>
            <p:ph type="sldNum" sz="quarter" idx="15"/>
          </p:nvPr>
        </p:nvSpPr>
        <p:spPr/>
        <p:txBody>
          <a:bodyPr rtlCol="0"/>
          <a:lstStyle/>
          <a:p>
            <a:pPr>
              <a:defRPr/>
            </a:pPr>
            <a:fld id="{B3465F90-25BC-4126-BB15-42ABAF0185F0}"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99479B9E-AB49-442C-8254-F9A7E05818DA}" type="datetimeFigureOut">
              <a:rPr lang="en-US" smtClean="0"/>
              <a:pPr>
                <a:defRPr/>
              </a:pPr>
              <a:t>9/4/2022</a:t>
            </a:fld>
            <a:endParaRPr lang="en-US"/>
          </a:p>
        </p:txBody>
      </p:sp>
      <p:sp>
        <p:nvSpPr>
          <p:cNvPr id="18" name="Slide Number Placeholder 17"/>
          <p:cNvSpPr>
            <a:spLocks noGrp="1"/>
          </p:cNvSpPr>
          <p:nvPr>
            <p:ph type="sldNum" sz="quarter" idx="11"/>
          </p:nvPr>
        </p:nvSpPr>
        <p:spPr/>
        <p:txBody>
          <a:bodyPr rtlCol="0"/>
          <a:lstStyle/>
          <a:p>
            <a:pPr>
              <a:defRPr/>
            </a:pPr>
            <a:fld id="{A0F2A338-0E0F-4782-96CC-87D33CF2B714}"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A71CE515-EEEE-4930-8CEA-B03EDDDC8BC4}" type="datetimeFigureOut">
              <a:rPr lang="en-US" smtClean="0"/>
              <a:pPr>
                <a:defRPr/>
              </a:pPr>
              <a:t>9/4/2022</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7851B6DF-41D3-433A-99B1-72B3874CD725}"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09800" y="1066800"/>
            <a:ext cx="6172200" cy="2971800"/>
          </a:xfrm>
        </p:spPr>
        <p:txBody>
          <a:bodyPr rtlCol="0">
            <a:normAutofit/>
          </a:bodyPr>
          <a:lstStyle/>
          <a:p>
            <a:pPr marL="0" indent="0" algn="ctr" rtl="1" eaLnBrk="1" fontAlgn="auto" hangingPunct="1">
              <a:spcAft>
                <a:spcPts val="0"/>
              </a:spcAft>
              <a:buFont typeface="Arial" pitchFamily="34" charset="0"/>
              <a:buNone/>
              <a:defRPr/>
            </a:pPr>
            <a:r>
              <a:rPr lang="fa-IR" sz="7100" dirty="0" smtClean="0">
                <a:solidFill>
                  <a:schemeClr val="accent5"/>
                </a:solidFill>
                <a:cs typeface="B Titr" panose="00000700000000000000" pitchFamily="2" charset="-78"/>
              </a:rPr>
              <a:t>آمادگی خانوارها</a:t>
            </a:r>
          </a:p>
          <a:p>
            <a:pPr marL="0" indent="0" algn="ctr" rtl="1" eaLnBrk="1" fontAlgn="auto" hangingPunct="1">
              <a:spcAft>
                <a:spcPts val="0"/>
              </a:spcAft>
              <a:buFont typeface="Arial" pitchFamily="34" charset="0"/>
              <a:buNone/>
              <a:defRPr/>
            </a:pPr>
            <a:r>
              <a:rPr lang="fa-IR" sz="7100" dirty="0" smtClean="0">
                <a:solidFill>
                  <a:schemeClr val="accent5"/>
                </a:solidFill>
                <a:cs typeface="B Titr" panose="00000700000000000000" pitchFamily="2" charset="-78"/>
              </a:rPr>
              <a:t> در برابر بلایا </a:t>
            </a:r>
          </a:p>
        </p:txBody>
      </p:sp>
      <p:sp>
        <p:nvSpPr>
          <p:cNvPr id="5" name="Horizontal Scroll 4"/>
          <p:cNvSpPr/>
          <p:nvPr/>
        </p:nvSpPr>
        <p:spPr>
          <a:xfrm>
            <a:off x="1981200" y="4191000"/>
            <a:ext cx="6934200" cy="2438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t>تا دیروز آرزو داشتیم که خدا دست اتفاق را بگیرد تا</a:t>
            </a:r>
            <a:br>
              <a:rPr lang="fa-IR" sz="2800" dirty="0" smtClean="0"/>
            </a:br>
            <a:r>
              <a:rPr lang="fa-IR" sz="2800" dirty="0" smtClean="0"/>
              <a:t>نیفتد! اما امروز می دانیم که خدا به ما این امکان و توان</a:t>
            </a:r>
            <a:r>
              <a:rPr lang="en-US" sz="2800" dirty="0" smtClean="0"/>
              <a:t> </a:t>
            </a:r>
            <a:r>
              <a:rPr lang="fa-IR" sz="2800" dirty="0" smtClean="0"/>
              <a:t>را داده است که اگر اتفاق هم افتاد، می توان که نیفتاد.</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274638"/>
            <a:ext cx="8229600" cy="1020762"/>
          </a:xfrm>
        </p:spPr>
        <p:txBody>
          <a:bodyPr/>
          <a:lstStyle/>
          <a:p>
            <a:pPr algn="r" rtl="1" eaLnBrk="1" hangingPunct="1"/>
            <a:r>
              <a:rPr lang="fa-IR" b="1" dirty="0" smtClean="0">
                <a:solidFill>
                  <a:srgbClr val="FF0000"/>
                </a:solidFill>
                <a:ea typeface="2  Titr"/>
                <a:cs typeface="2  Titr"/>
              </a:rPr>
              <a:t>آسیب پذیری چیست؟</a:t>
            </a:r>
            <a:endParaRPr lang="fa-IR" dirty="0" smtClean="0">
              <a:solidFill>
                <a:srgbClr val="FF0000"/>
              </a:solidFill>
              <a:ea typeface="2  Titr"/>
              <a:cs typeface="2  Titr"/>
            </a:endParaRPr>
          </a:p>
        </p:txBody>
      </p:sp>
      <p:sp>
        <p:nvSpPr>
          <p:cNvPr id="3" name="Content Placeholder 2"/>
          <p:cNvSpPr>
            <a:spLocks noGrp="1"/>
          </p:cNvSpPr>
          <p:nvPr>
            <p:ph sz="quarter" idx="1"/>
          </p:nvPr>
        </p:nvSpPr>
        <p:spPr>
          <a:xfrm>
            <a:off x="457200" y="1371600"/>
            <a:ext cx="8229600" cy="4754563"/>
          </a:xfrm>
        </p:spPr>
        <p:txBody>
          <a:bodyPr rtlCol="0">
            <a:normAutofit/>
          </a:bodyPr>
          <a:lstStyle/>
          <a:p>
            <a:pPr marL="0" indent="0" algn="just" rtl="1" eaLnBrk="1" fontAlgn="auto" hangingPunct="1">
              <a:spcAft>
                <a:spcPts val="0"/>
              </a:spcAft>
              <a:buFont typeface="Arial" pitchFamily="34" charset="0"/>
              <a:buNone/>
              <a:defRPr/>
            </a:pPr>
            <a:r>
              <a:rPr lang="fa-IR" sz="3600" dirty="0" smtClean="0"/>
              <a:t>آسیب </a:t>
            </a:r>
            <a:r>
              <a:rPr lang="fa-IR" sz="3600" dirty="0"/>
              <a:t>پذیری همان شرایطی است که باعث می شود ما در اثر یک مخاطره آسیب ببینیم. مثلا زلزله خود بخود بد نیست، بلکه مقاوم </a:t>
            </a:r>
            <a:r>
              <a:rPr lang="fa-IR" sz="3600" dirty="0" smtClean="0"/>
              <a:t>نبودن ساختمان </a:t>
            </a:r>
            <a:r>
              <a:rPr lang="fa-IR" sz="3600" dirty="0"/>
              <a:t>ما آن را خطرناک می کند. </a:t>
            </a:r>
            <a:endParaRPr lang="fa-IR" sz="3600" dirty="0" smtClean="0"/>
          </a:p>
        </p:txBody>
      </p:sp>
      <p:sp>
        <p:nvSpPr>
          <p:cNvPr id="4" name="Text Placeholder 12"/>
          <p:cNvSpPr txBox="1">
            <a:spLocks/>
          </p:cNvSpPr>
          <p:nvPr/>
        </p:nvSpPr>
        <p:spPr>
          <a:xfrm>
            <a:off x="152400" y="5257800"/>
            <a:ext cx="8610600" cy="1600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indent="-274320" fontAlgn="auto">
              <a:spcBef>
                <a:spcPts val="600"/>
              </a:spcBef>
              <a:spcAft>
                <a:spcPts val="0"/>
              </a:spcAft>
              <a:buClr>
                <a:schemeClr val="accent1"/>
              </a:buClr>
              <a:buSzPct val="70000"/>
              <a:buFont typeface="Wingdings"/>
              <a:buChar char=""/>
            </a:pPr>
            <a:r>
              <a:rPr lang="fa-IR" sz="2800" dirty="0" smtClean="0">
                <a:latin typeface="2  Nazanin"/>
              </a:rPr>
              <a:t>سوال:</a:t>
            </a:r>
            <a:r>
              <a:rPr lang="fa-IR" sz="2800" dirty="0" smtClean="0"/>
              <a:t>ضعف شناخته شده ای که یک مجموعه در برابر یک مخاطره دارد تعریف کدام اصطلاح ذیل هست؟ آسیب پذیری</a:t>
            </a:r>
          </a:p>
          <a:p>
            <a:pPr marL="274320" lvl="0" indent="-274320" fontAlgn="auto">
              <a:spcBef>
                <a:spcPts val="600"/>
              </a:spcBef>
              <a:spcAft>
                <a:spcPts val="0"/>
              </a:spcAft>
              <a:buClr>
                <a:schemeClr val="accent1"/>
              </a:buClr>
              <a:buSzPct val="70000"/>
              <a:buFont typeface="Wingdings"/>
              <a:buChar char=""/>
            </a:pP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457200"/>
            <a:ext cx="7467600" cy="4873752"/>
          </a:xfrm>
        </p:spPr>
        <p:txBody>
          <a:bodyPr/>
          <a:lstStyle/>
          <a:p>
            <a:pPr algn="r" rtl="1">
              <a:defRPr/>
            </a:pPr>
            <a:r>
              <a:rPr lang="fa-IR" dirty="0" smtClean="0">
                <a:solidFill>
                  <a:srgbClr val="FF0000"/>
                </a:solidFill>
                <a:cs typeface="2  Titr" pitchFamily="2" charset="-78"/>
              </a:rPr>
              <a:t>در چهار زمینه زیر می توانیم آسیب پذیر باشیم</a:t>
            </a:r>
          </a:p>
          <a:p>
            <a:pPr marL="0" indent="0" algn="r" rtl="1">
              <a:buNone/>
              <a:defRPr/>
            </a:pPr>
            <a:endParaRPr lang="fa-IR" sz="1800" dirty="0" smtClean="0">
              <a:solidFill>
                <a:srgbClr val="FF0000"/>
              </a:solidFill>
              <a:cs typeface="2  Titr" pitchFamily="2" charset="-78"/>
            </a:endParaRPr>
          </a:p>
          <a:p>
            <a:pPr algn="r" rtl="1">
              <a:defRPr/>
            </a:pPr>
            <a:r>
              <a:rPr lang="fa-IR" dirty="0" smtClean="0"/>
              <a:t>1) </a:t>
            </a:r>
            <a:r>
              <a:rPr lang="fa-IR" b="1" dirty="0" smtClean="0">
                <a:solidFill>
                  <a:srgbClr val="FF0000"/>
                </a:solidFill>
              </a:rPr>
              <a:t>آسیب پذیری سازه ای</a:t>
            </a:r>
            <a:r>
              <a:rPr lang="fa-IR" b="1" dirty="0" smtClean="0"/>
              <a:t>:</a:t>
            </a:r>
            <a:r>
              <a:rPr lang="fa-IR" b="1" dirty="0" smtClean="0">
                <a:solidFill>
                  <a:srgbClr val="FF0000"/>
                </a:solidFill>
              </a:rPr>
              <a:t> </a:t>
            </a:r>
            <a:r>
              <a:rPr lang="fa-IR" dirty="0" smtClean="0"/>
              <a:t>مثل مقاوم نبودن دیوارها و ترک داشتن سقف ها</a:t>
            </a:r>
          </a:p>
          <a:p>
            <a:pPr algn="r" rtl="1">
              <a:defRPr/>
            </a:pPr>
            <a:r>
              <a:rPr lang="fa-IR" dirty="0" smtClean="0"/>
              <a:t>2) </a:t>
            </a:r>
            <a:r>
              <a:rPr lang="fa-IR" b="1" dirty="0" smtClean="0">
                <a:solidFill>
                  <a:srgbClr val="FF0000"/>
                </a:solidFill>
              </a:rPr>
              <a:t>آسیب پذیری غیر سازه ای</a:t>
            </a:r>
            <a:r>
              <a:rPr lang="fa-IR" b="1" dirty="0" smtClean="0"/>
              <a:t>:</a:t>
            </a:r>
            <a:r>
              <a:rPr lang="fa-IR" b="1" dirty="0" smtClean="0">
                <a:solidFill>
                  <a:srgbClr val="FF0000"/>
                </a:solidFill>
              </a:rPr>
              <a:t> </a:t>
            </a:r>
            <a:r>
              <a:rPr lang="fa-IR" dirty="0" smtClean="0"/>
              <a:t>مثل محکم نبودن کمد به دیوار، فرسوده بودن سیسیم های برق، بسته بودن مسیرهای خروج اضطراری و غیره</a:t>
            </a:r>
          </a:p>
          <a:p>
            <a:pPr algn="r" rtl="1">
              <a:defRPr/>
            </a:pPr>
            <a:r>
              <a:rPr lang="fa-IR" dirty="0" smtClean="0"/>
              <a:t>3) </a:t>
            </a:r>
            <a:r>
              <a:rPr lang="fa-IR" b="1" dirty="0" smtClean="0">
                <a:solidFill>
                  <a:srgbClr val="FF0000"/>
                </a:solidFill>
              </a:rPr>
              <a:t>آسیب پذیری فردی</a:t>
            </a:r>
            <a:r>
              <a:rPr lang="fa-IR" b="1" dirty="0" smtClean="0"/>
              <a:t>:</a:t>
            </a:r>
            <a:r>
              <a:rPr lang="fa-IR" b="1" dirty="0" smtClean="0">
                <a:solidFill>
                  <a:srgbClr val="FF0000"/>
                </a:solidFill>
              </a:rPr>
              <a:t> </a:t>
            </a:r>
            <a:r>
              <a:rPr lang="fa-IR" dirty="0" smtClean="0"/>
              <a:t>مثل سالمند بودن، باردار بودن، کودک بودن،  معلول بودن و بیمار بودن</a:t>
            </a:r>
          </a:p>
          <a:p>
            <a:pPr algn="r" rtl="1">
              <a:defRPr/>
            </a:pPr>
            <a:r>
              <a:rPr lang="fa-IR" dirty="0" smtClean="0"/>
              <a:t>4) </a:t>
            </a:r>
            <a:r>
              <a:rPr lang="fa-IR" b="1" dirty="0" smtClean="0">
                <a:solidFill>
                  <a:srgbClr val="FF0000"/>
                </a:solidFill>
              </a:rPr>
              <a:t>آسیب پذیری عملکردی</a:t>
            </a:r>
            <a:r>
              <a:rPr lang="fa-IR" b="1" dirty="0" smtClean="0"/>
              <a:t>: </a:t>
            </a:r>
            <a:r>
              <a:rPr lang="fa-IR" dirty="0" smtClean="0"/>
              <a:t>مثل نداشتن برنامه تخلیه، نداشتن کیف اضطراری و غیره</a:t>
            </a:r>
            <a:endParaRPr lang="fa-IR" dirty="0"/>
          </a:p>
        </p:txBody>
      </p:sp>
      <p:sp>
        <p:nvSpPr>
          <p:cNvPr id="4" name="Text Placeholder 12"/>
          <p:cNvSpPr txBox="1">
            <a:spLocks/>
          </p:cNvSpPr>
          <p:nvPr/>
        </p:nvSpPr>
        <p:spPr>
          <a:xfrm>
            <a:off x="228600" y="5257800"/>
            <a:ext cx="8610600" cy="14478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indent="-274320" fontAlgn="auto">
              <a:spcBef>
                <a:spcPts val="600"/>
              </a:spcBef>
              <a:spcAft>
                <a:spcPts val="0"/>
              </a:spcAft>
              <a:buClr>
                <a:schemeClr val="accent1"/>
              </a:buClr>
              <a:buSzPct val="70000"/>
              <a:buFont typeface="Wingdings"/>
              <a:buChar char=""/>
            </a:pPr>
            <a:r>
              <a:rPr lang="fa-IR" sz="2800" dirty="0" smtClean="0">
                <a:latin typeface="2  Nazanin"/>
              </a:rPr>
              <a:t>سوال: </a:t>
            </a:r>
            <a:r>
              <a:rPr lang="fa-IR" sz="2800" dirty="0" smtClean="0"/>
              <a:t>کدامیک از گروههای ذیل جزء گروههای آسیب پذیر در بلایا نیستند سالمندان،  کودکان، زنان باردار، نوجوانان؟ نوجوانان</a:t>
            </a:r>
            <a:endParaRPr lang="en-US" sz="2800" dirty="0" smtClean="0"/>
          </a:p>
          <a:p>
            <a:pPr marL="274320" lvl="0" indent="-274320" fontAlgn="auto">
              <a:spcBef>
                <a:spcPts val="600"/>
              </a:spcBef>
              <a:spcAft>
                <a:spcPts val="0"/>
              </a:spcAft>
              <a:buClr>
                <a:schemeClr val="accent1"/>
              </a:buClr>
              <a:buSzPct val="70000"/>
              <a:buFont typeface="Wingdings"/>
              <a:buChar char=""/>
            </a:pP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rtlCol="0">
            <a:normAutofit/>
          </a:bodyPr>
          <a:lstStyle/>
          <a:p>
            <a:pPr algn="just" rtl="1" eaLnBrk="1" fontAlgn="auto" hangingPunct="1">
              <a:spcAft>
                <a:spcPts val="0"/>
              </a:spcAft>
              <a:defRPr/>
            </a:pPr>
            <a:r>
              <a:rPr lang="fa-IR" b="1" dirty="0" smtClean="0">
                <a:solidFill>
                  <a:srgbClr val="00B050"/>
                </a:solidFill>
              </a:rPr>
              <a:t>ظرفیت چیست ؟ </a:t>
            </a:r>
            <a:r>
              <a:rPr lang="fa-IR" dirty="0"/>
              <a:t>عبارت از عوامل مثبتی است که توانایی ما را برای مقابله با مخاطرات افزایش میدهند. مثل داشتن </a:t>
            </a:r>
            <a:r>
              <a:rPr lang="fa-IR" dirty="0" smtClean="0"/>
              <a:t>اطلاعات کافی</a:t>
            </a:r>
            <a:r>
              <a:rPr lang="fa-IR" dirty="0"/>
              <a:t>، </a:t>
            </a:r>
            <a:r>
              <a:rPr lang="fa-IR" dirty="0" smtClean="0"/>
              <a:t>وجود کیف اضطراری </a:t>
            </a:r>
            <a:r>
              <a:rPr lang="fa-IR" dirty="0"/>
              <a:t>در خانه، انجام مانور زلزله در خانوار و امثالهم.</a:t>
            </a:r>
          </a:p>
          <a:p>
            <a:pPr algn="just" rtl="1" eaLnBrk="1" fontAlgn="auto" hangingPunct="1">
              <a:spcAft>
                <a:spcPts val="0"/>
              </a:spcAft>
              <a:defRPr/>
            </a:pPr>
            <a:r>
              <a:rPr lang="fa-IR" b="1" dirty="0">
                <a:solidFill>
                  <a:srgbClr val="FF0000"/>
                </a:solidFill>
              </a:rPr>
              <a:t>خطر </a:t>
            </a:r>
            <a:r>
              <a:rPr lang="fa-IR" b="1" dirty="0" smtClean="0">
                <a:solidFill>
                  <a:srgbClr val="FF0000"/>
                </a:solidFill>
              </a:rPr>
              <a:t>چیست؟ </a:t>
            </a:r>
            <a:r>
              <a:rPr lang="fa-IR" dirty="0" smtClean="0"/>
              <a:t>هر </a:t>
            </a:r>
            <a:r>
              <a:rPr lang="fa-IR" dirty="0"/>
              <a:t>چقدر احتمال یک مخاطره و شدت آن و همچنین آسیب پذیری ما بیشتر باشد ولی آمادگی مان کمتر باشد، احتمال اینکه کشتته </a:t>
            </a:r>
            <a:r>
              <a:rPr lang="fa-IR" dirty="0" smtClean="0"/>
              <a:t>یا مجروح شویم </a:t>
            </a:r>
            <a:r>
              <a:rPr lang="fa-IR" dirty="0"/>
              <a:t>و یا اموالمان آسیب ببینند، بیشتر است. در این صورت می گوییم ما با خطر بالایی مواجه هستیم</a:t>
            </a:r>
            <a:r>
              <a:rPr lang="fa-IR" dirty="0" smtClean="0"/>
              <a:t>. </a:t>
            </a:r>
            <a:r>
              <a:rPr lang="fa-IR" b="1" dirty="0" smtClean="0"/>
              <a:t>مثلا </a:t>
            </a:r>
            <a:r>
              <a:rPr lang="fa-IR" dirty="0"/>
              <a:t>اگر محل زندگی ما روی گسل باشد، دیوار خانه مان مقاوم </a:t>
            </a:r>
            <a:r>
              <a:rPr lang="fa-IR" dirty="0" smtClean="0"/>
              <a:t>نباشد </a:t>
            </a:r>
            <a:r>
              <a:rPr lang="fa-IR" dirty="0"/>
              <a:t>و </a:t>
            </a:r>
            <a:r>
              <a:rPr lang="fa-IR" dirty="0" smtClean="0"/>
              <a:t>وسایل محکم به دیوارها وصل نشده باشند </a:t>
            </a:r>
            <a:r>
              <a:rPr lang="fa-IR" dirty="0"/>
              <a:t>و </a:t>
            </a:r>
            <a:r>
              <a:rPr lang="fa-IR" dirty="0" smtClean="0"/>
              <a:t>کیف اضطراری </a:t>
            </a:r>
            <a:r>
              <a:rPr lang="fa-IR" dirty="0"/>
              <a:t>مان در دسترس نباشد، خانواده ما در معرض خطر بالا قرار دارد</a:t>
            </a:r>
            <a:r>
              <a:rPr lang="fa-IR" dirty="0" smtClean="0"/>
              <a:t>.</a:t>
            </a:r>
          </a:p>
          <a:p>
            <a:pPr marL="514350" indent="-514350" algn="ctr" rtl="1">
              <a:lnSpc>
                <a:spcPct val="150000"/>
              </a:lnSpc>
              <a:buSzPct val="90000"/>
              <a:buNone/>
              <a:defRPr/>
            </a:pPr>
            <a:r>
              <a:rPr lang="fa-IR" sz="2800" b="1" dirty="0" smtClean="0">
                <a:solidFill>
                  <a:schemeClr val="accent1">
                    <a:lumMod val="75000"/>
                  </a:schemeClr>
                </a:solidFill>
                <a:cs typeface="B Mitra" pitchFamily="2" charset="-78"/>
              </a:rPr>
              <a:t>ظرفیت / مخاطره * آسیب پذیری </a:t>
            </a:r>
            <a:r>
              <a:rPr lang="en-US" sz="2800" b="1" dirty="0" smtClean="0">
                <a:solidFill>
                  <a:schemeClr val="accent1">
                    <a:lumMod val="75000"/>
                  </a:schemeClr>
                </a:solidFill>
                <a:cs typeface="B Mitra" pitchFamily="2" charset="-78"/>
              </a:rPr>
              <a:t>= </a:t>
            </a:r>
            <a:r>
              <a:rPr lang="fa-IR" sz="2800" b="1" dirty="0" smtClean="0">
                <a:solidFill>
                  <a:schemeClr val="accent1">
                    <a:lumMod val="75000"/>
                  </a:schemeClr>
                </a:solidFill>
                <a:cs typeface="B Mitra" pitchFamily="2" charset="-78"/>
              </a:rPr>
              <a:t> خطر</a:t>
            </a:r>
          </a:p>
          <a:p>
            <a:pPr algn="just" rtl="1" eaLnBrk="1" fontAlgn="auto" hangingPunct="1">
              <a:spcAft>
                <a:spcPts val="0"/>
              </a:spcAft>
              <a:buNone/>
              <a:defRPr/>
            </a:pPr>
            <a:endParaRPr lang="fa-IR" dirty="0"/>
          </a:p>
        </p:txBody>
      </p:sp>
      <p:sp>
        <p:nvSpPr>
          <p:cNvPr id="4" name="Text Placeholder 12"/>
          <p:cNvSpPr txBox="1">
            <a:spLocks/>
          </p:cNvSpPr>
          <p:nvPr/>
        </p:nvSpPr>
        <p:spPr>
          <a:xfrm>
            <a:off x="228600" y="5257800"/>
            <a:ext cx="8610600" cy="14478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indent="-274320" fontAlgn="auto">
              <a:spcBef>
                <a:spcPts val="600"/>
              </a:spcBef>
              <a:spcAft>
                <a:spcPts val="0"/>
              </a:spcAft>
              <a:buClr>
                <a:schemeClr val="accent1"/>
              </a:buClr>
              <a:buSzPct val="70000"/>
              <a:buFont typeface="Wingdings"/>
              <a:buChar char=""/>
            </a:pPr>
            <a:r>
              <a:rPr lang="fa-IR" sz="2800" dirty="0" smtClean="0">
                <a:latin typeface="2  Nazanin"/>
              </a:rPr>
              <a:t>سوال: اجزای </a:t>
            </a:r>
            <a:r>
              <a:rPr lang="fa-IR" sz="2800" dirty="0" smtClean="0"/>
              <a:t>معادله خطر را نام ببرید؟ ظرفیت، آسیب پذیری، مخاطره </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descr="A"/>
          <p:cNvPicPr>
            <a:picLocks noChangeAspect="1" noChangeArrowheads="1"/>
          </p:cNvPicPr>
          <p:nvPr/>
        </p:nvPicPr>
        <p:blipFill>
          <a:blip r:embed="rId2"/>
          <a:srcRect/>
          <a:stretch>
            <a:fillRect/>
          </a:stretch>
        </p:blipFill>
        <p:spPr bwMode="auto">
          <a:xfrm>
            <a:off x="611188" y="765175"/>
            <a:ext cx="8064500" cy="4264025"/>
          </a:xfrm>
          <a:prstGeom prst="rect">
            <a:avLst/>
          </a:prstGeom>
          <a:noFill/>
          <a:ln w="9525">
            <a:noFill/>
            <a:miter lim="800000"/>
            <a:headEnd/>
            <a:tailEnd/>
          </a:ln>
        </p:spPr>
      </p:pic>
      <p:sp>
        <p:nvSpPr>
          <p:cNvPr id="17411" name="Rectangle 3"/>
          <p:cNvSpPr>
            <a:spLocks noChangeArrowheads="1"/>
          </p:cNvSpPr>
          <p:nvPr/>
        </p:nvSpPr>
        <p:spPr bwMode="auto">
          <a:xfrm>
            <a:off x="1476375" y="115888"/>
            <a:ext cx="6376988" cy="554037"/>
          </a:xfrm>
          <a:prstGeom prst="rect">
            <a:avLst/>
          </a:prstGeom>
          <a:noFill/>
          <a:ln w="9525">
            <a:noFill/>
            <a:miter lim="800000"/>
            <a:headEnd/>
            <a:tailEnd/>
          </a:ln>
        </p:spPr>
        <p:txBody>
          <a:bodyPr anchor="ctr">
            <a:spAutoFit/>
          </a:bodyPr>
          <a:lstStyle/>
          <a:p>
            <a:pPr algn="ctr" rtl="1"/>
            <a:r>
              <a:rPr lang="ar-SA" sz="3000" b="1">
                <a:solidFill>
                  <a:srgbClr val="C00000"/>
                </a:solidFill>
                <a:latin typeface="Tahoma" pitchFamily="34" charset="0"/>
                <a:ea typeface="Times New Roman" pitchFamily="18" charset="0"/>
                <a:cs typeface="B Mitra" pitchFamily="2" charset="-78"/>
              </a:rPr>
              <a:t>نمای شماتیک ارتباط فوریت، بلا و فاجعه</a:t>
            </a:r>
            <a:endParaRPr lang="ar-SA" sz="3000" b="1">
              <a:solidFill>
                <a:srgbClr val="C00000"/>
              </a:solidFill>
              <a:ea typeface="Times New Roman" pitchFamily="18" charset="0"/>
              <a:cs typeface="B Mitra" pitchFamily="2" charset="-78"/>
            </a:endParaRPr>
          </a:p>
        </p:txBody>
      </p:sp>
      <p:sp>
        <p:nvSpPr>
          <p:cNvPr id="5" name="Rectangle 4"/>
          <p:cNvSpPr/>
          <p:nvPr/>
        </p:nvSpPr>
        <p:spPr>
          <a:xfrm>
            <a:off x="2362200" y="4267200"/>
            <a:ext cx="4572000" cy="923330"/>
          </a:xfrm>
          <a:prstGeom prst="rect">
            <a:avLst/>
          </a:prstGeom>
        </p:spPr>
        <p:txBody>
          <a:bodyPr>
            <a:spAutoFit/>
          </a:bodyPr>
          <a:lstStyle/>
          <a:p>
            <a:pPr marL="514350" indent="-514350" algn="ctr">
              <a:lnSpc>
                <a:spcPct val="150000"/>
              </a:lnSpc>
              <a:buSzPct val="90000"/>
              <a:defRPr/>
            </a:pPr>
            <a:r>
              <a:rPr lang="fa-IR" b="1" dirty="0" smtClean="0">
                <a:solidFill>
                  <a:schemeClr val="accent1">
                    <a:lumMod val="75000"/>
                  </a:schemeClr>
                </a:solidFill>
                <a:cs typeface="B Mitra" pitchFamily="2" charset="-78"/>
              </a:rPr>
              <a:t>آسیب پذیری بالا و ظرفیت کم، یک فوریت را به بلا تبدیل می کند. </a:t>
            </a:r>
            <a:endParaRPr lang="en-US" b="1" dirty="0" smtClean="0">
              <a:solidFill>
                <a:schemeClr val="accent1">
                  <a:lumMod val="75000"/>
                </a:schemeClr>
              </a:solidFill>
              <a:cs typeface="B Mitra" pitchFamily="2" charset="-78"/>
            </a:endParaRPr>
          </a:p>
        </p:txBody>
      </p:sp>
      <p:sp>
        <p:nvSpPr>
          <p:cNvPr id="6" name="Text Placeholder 12"/>
          <p:cNvSpPr txBox="1">
            <a:spLocks/>
          </p:cNvSpPr>
          <p:nvPr/>
        </p:nvSpPr>
        <p:spPr>
          <a:xfrm>
            <a:off x="228600" y="5257800"/>
            <a:ext cx="8610600" cy="14478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indent="-274320" fontAlgn="auto">
              <a:spcBef>
                <a:spcPts val="600"/>
              </a:spcBef>
              <a:spcAft>
                <a:spcPts val="0"/>
              </a:spcAft>
              <a:buClr>
                <a:schemeClr val="accent1"/>
              </a:buClr>
              <a:buSzPct val="70000"/>
              <a:buFont typeface="Wingdings"/>
              <a:buChar char=""/>
            </a:pPr>
            <a:r>
              <a:rPr lang="fa-IR" sz="2800" dirty="0" smtClean="0">
                <a:latin typeface="2  Nazanin"/>
              </a:rPr>
              <a:t>سوال: در چه شرایطی یک فوریت تبدیل به یک بلا می گردد؟</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4638"/>
            <a:ext cx="8077200" cy="715962"/>
          </a:xfrm>
        </p:spPr>
        <p:txBody>
          <a:bodyPr/>
          <a:lstStyle/>
          <a:p>
            <a:pPr algn="r" rtl="1" eaLnBrk="1" hangingPunct="1"/>
            <a:r>
              <a:rPr lang="fa-IR" b="1" dirty="0" smtClean="0">
                <a:solidFill>
                  <a:srgbClr val="7030A0"/>
                </a:solidFill>
                <a:ea typeface="2  Titr"/>
                <a:cs typeface="2  Titr"/>
              </a:rPr>
              <a:t>رویکردهای مدیریت خطر بلایا</a:t>
            </a:r>
            <a:endParaRPr lang="fa-IR" dirty="0" smtClean="0">
              <a:solidFill>
                <a:srgbClr val="7030A0"/>
              </a:solidFill>
              <a:ea typeface="2  Titr"/>
              <a:cs typeface="2  Titr"/>
            </a:endParaRPr>
          </a:p>
        </p:txBody>
      </p:sp>
      <p:sp>
        <p:nvSpPr>
          <p:cNvPr id="3" name="Content Placeholder 2"/>
          <p:cNvSpPr>
            <a:spLocks noGrp="1"/>
          </p:cNvSpPr>
          <p:nvPr>
            <p:ph sz="quarter" idx="1"/>
          </p:nvPr>
        </p:nvSpPr>
        <p:spPr>
          <a:xfrm>
            <a:off x="457200" y="1066800"/>
            <a:ext cx="8077200" cy="5407152"/>
          </a:xfrm>
        </p:spPr>
        <p:txBody>
          <a:bodyPr rtlCol="0">
            <a:normAutofit/>
          </a:bodyPr>
          <a:lstStyle/>
          <a:p>
            <a:pPr algn="r" rtl="1" eaLnBrk="1" fontAlgn="auto" hangingPunct="1">
              <a:spcAft>
                <a:spcPts val="0"/>
              </a:spcAft>
              <a:defRPr/>
            </a:pPr>
            <a:r>
              <a:rPr lang="fa-IR" dirty="0" smtClean="0"/>
              <a:t>افراد </a:t>
            </a:r>
            <a:r>
              <a:rPr lang="fa-IR" dirty="0"/>
              <a:t>مختلف برای مدیریت بلایا نظرات مختلفی دارند. برخی معتقدند که تمام کارها را باید دولت انجام دهد، برخی معتقدند که </a:t>
            </a:r>
            <a:r>
              <a:rPr lang="fa-IR" dirty="0" smtClean="0"/>
              <a:t>تمام کارها به عهده </a:t>
            </a:r>
            <a:r>
              <a:rPr lang="fa-IR" dirty="0"/>
              <a:t>مردم است و گروهی هم معتقدند که مردم </a:t>
            </a:r>
            <a:r>
              <a:rPr lang="fa-IR" dirty="0" smtClean="0"/>
              <a:t>و دولت </a:t>
            </a:r>
            <a:r>
              <a:rPr lang="fa-IR" dirty="0"/>
              <a:t>باید با همکاری هم اقدامات ایمن سازی و کاهش خطر را انجام دهند. شما </a:t>
            </a:r>
            <a:r>
              <a:rPr lang="fa-IR" dirty="0" smtClean="0"/>
              <a:t>جزء کدام گروه هستید؟</a:t>
            </a:r>
          </a:p>
          <a:p>
            <a:pPr algn="r" rtl="1" eaLnBrk="1" fontAlgn="auto" hangingPunct="1">
              <a:spcAft>
                <a:spcPts val="0"/>
              </a:spcAft>
              <a:defRPr/>
            </a:pPr>
            <a:r>
              <a:rPr lang="fa-IR" dirty="0" smtClean="0"/>
              <a:t>1 – </a:t>
            </a:r>
            <a:r>
              <a:rPr lang="fa-IR" dirty="0"/>
              <a:t>تمام کارها را باید دولت انجام </a:t>
            </a:r>
            <a:r>
              <a:rPr lang="fa-IR" dirty="0" smtClean="0"/>
              <a:t>دهد</a:t>
            </a:r>
          </a:p>
          <a:p>
            <a:pPr algn="r" rtl="1" eaLnBrk="1" fontAlgn="auto" hangingPunct="1">
              <a:spcAft>
                <a:spcPts val="0"/>
              </a:spcAft>
              <a:defRPr/>
            </a:pPr>
            <a:r>
              <a:rPr lang="fa-IR" dirty="0" smtClean="0"/>
              <a:t>2 - </a:t>
            </a:r>
            <a:r>
              <a:rPr lang="fa-IR" dirty="0"/>
              <a:t>تمام کارها به عهده مردم </a:t>
            </a:r>
            <a:r>
              <a:rPr lang="fa-IR" dirty="0" smtClean="0"/>
              <a:t>است</a:t>
            </a:r>
          </a:p>
          <a:p>
            <a:pPr algn="r" rtl="1" eaLnBrk="1" fontAlgn="auto" hangingPunct="1">
              <a:spcAft>
                <a:spcPts val="0"/>
              </a:spcAft>
              <a:defRPr/>
            </a:pPr>
            <a:r>
              <a:rPr lang="fa-IR" dirty="0" smtClean="0"/>
              <a:t>3 - </a:t>
            </a:r>
            <a:r>
              <a:rPr lang="fa-IR" dirty="0"/>
              <a:t>مردم و دولت باید با همکاری هم اقدامات ایمن سازی و کاهش خطر را انجام </a:t>
            </a:r>
            <a:r>
              <a:rPr lang="fa-IR" dirty="0" smtClean="0"/>
              <a:t>دهند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rtlCol="0">
            <a:normAutofit lnSpcReduction="10000"/>
          </a:bodyPr>
          <a:lstStyle/>
          <a:p>
            <a:pPr marL="0" indent="0" algn="r" rtl="1" eaLnBrk="1" fontAlgn="auto" hangingPunct="1">
              <a:spcAft>
                <a:spcPts val="0"/>
              </a:spcAft>
              <a:buFont typeface="Arial" pitchFamily="34" charset="0"/>
              <a:buNone/>
              <a:defRPr/>
            </a:pPr>
            <a:r>
              <a:rPr lang="fa-IR" sz="4600" b="1" dirty="0">
                <a:solidFill>
                  <a:srgbClr val="00B050"/>
                </a:solidFill>
                <a:cs typeface="2  Titr" pitchFamily="2" charset="-78"/>
              </a:rPr>
              <a:t>چرا مردم؟</a:t>
            </a:r>
          </a:p>
          <a:p>
            <a:pPr algn="r" rtl="1" eaLnBrk="1" fontAlgn="auto" hangingPunct="1">
              <a:spcAft>
                <a:spcPts val="0"/>
              </a:spcAft>
              <a:defRPr/>
            </a:pPr>
            <a:r>
              <a:rPr lang="fa-IR" dirty="0"/>
              <a:t>مردم هر محله، بهتر از هر کسی محله خود را می </a:t>
            </a:r>
            <a:r>
              <a:rPr lang="fa-IR" dirty="0" smtClean="0"/>
              <a:t>شناسند</a:t>
            </a:r>
            <a:endParaRPr lang="fa-IR" dirty="0"/>
          </a:p>
          <a:p>
            <a:pPr algn="r" rtl="1" eaLnBrk="1" fontAlgn="auto" hangingPunct="1">
              <a:spcAft>
                <a:spcPts val="0"/>
              </a:spcAft>
              <a:defRPr/>
            </a:pPr>
            <a:r>
              <a:rPr lang="fa-IR" dirty="0"/>
              <a:t>هر کس خانه خود را بهتر از دیگران می شناسد </a:t>
            </a:r>
            <a:endParaRPr lang="fa-IR" dirty="0" smtClean="0"/>
          </a:p>
          <a:p>
            <a:pPr algn="r" rtl="1" eaLnBrk="1" fontAlgn="auto" hangingPunct="1">
              <a:spcAft>
                <a:spcPts val="0"/>
              </a:spcAft>
              <a:defRPr/>
            </a:pPr>
            <a:r>
              <a:rPr lang="fa-IR" dirty="0" smtClean="0"/>
              <a:t>مردم </a:t>
            </a:r>
            <a:r>
              <a:rPr lang="fa-IR" dirty="0"/>
              <a:t>اولین کسانی هستند که در صورت وقوع حادثه به اعضاء خانواده و همسایگان کمک می </a:t>
            </a:r>
            <a:r>
              <a:rPr lang="fa-IR" dirty="0" smtClean="0"/>
              <a:t>کنند</a:t>
            </a:r>
            <a:endParaRPr lang="fa-IR" dirty="0"/>
          </a:p>
          <a:p>
            <a:pPr marL="0" indent="0" algn="r" rtl="1" eaLnBrk="1" fontAlgn="auto" hangingPunct="1">
              <a:spcAft>
                <a:spcPts val="0"/>
              </a:spcAft>
              <a:buFont typeface="Arial" pitchFamily="34" charset="0"/>
              <a:buNone/>
              <a:defRPr/>
            </a:pPr>
            <a:r>
              <a:rPr lang="fa-IR" sz="4600" b="1" dirty="0">
                <a:solidFill>
                  <a:srgbClr val="00B050"/>
                </a:solidFill>
                <a:cs typeface="2  Titr" pitchFamily="2" charset="-78"/>
              </a:rPr>
              <a:t>نظر شما چیست؟</a:t>
            </a:r>
          </a:p>
          <a:p>
            <a:pPr algn="r" rtl="1" eaLnBrk="1" fontAlgn="auto" hangingPunct="1">
              <a:spcAft>
                <a:spcPts val="0"/>
              </a:spcAft>
              <a:defRPr/>
            </a:pPr>
            <a:r>
              <a:rPr lang="fa-IR" dirty="0"/>
              <a:t>در منطقه شما مردم چه توانایی هایی برای مدیریت بلایا و کاهش خطر دارند؟</a:t>
            </a:r>
          </a:p>
          <a:p>
            <a:pPr marL="0" indent="0" algn="r" rtl="1" eaLnBrk="1" fontAlgn="auto" hangingPunct="1">
              <a:spcAft>
                <a:spcPts val="0"/>
              </a:spcAft>
              <a:buFont typeface="Arial" pitchFamily="34" charset="0"/>
              <a:buNone/>
              <a:defRPr/>
            </a:pPr>
            <a:r>
              <a:rPr lang="fa-IR" sz="4600" b="1" dirty="0" smtClean="0">
                <a:solidFill>
                  <a:srgbClr val="00B050"/>
                </a:solidFill>
                <a:cs typeface="2  Titr" pitchFamily="2" charset="-78"/>
              </a:rPr>
              <a:t>خلاصه :</a:t>
            </a:r>
            <a:endParaRPr lang="fa-IR" sz="4600" b="1" dirty="0">
              <a:solidFill>
                <a:srgbClr val="00B050"/>
              </a:solidFill>
              <a:cs typeface="2  Titr" pitchFamily="2" charset="-78"/>
            </a:endParaRPr>
          </a:p>
          <a:p>
            <a:pPr algn="r" rtl="1" eaLnBrk="1" fontAlgn="auto" hangingPunct="1">
              <a:spcAft>
                <a:spcPts val="0"/>
              </a:spcAft>
              <a:defRPr/>
            </a:pPr>
            <a:r>
              <a:rPr lang="fa-IR" dirty="0"/>
              <a:t>تجربه دنیا در تمام کشورها نشان می دهد که مردم نقش بسیار مهمی در مدیریت بلایا و کاهش خطر دارند. زیرا مردم </a:t>
            </a:r>
            <a:r>
              <a:rPr lang="fa-IR" dirty="0" smtClean="0"/>
              <a:t>بهتر </a:t>
            </a:r>
            <a:r>
              <a:rPr lang="fa-IR" dirty="0"/>
              <a:t>از هر کسی محله و خانه خود را می شناسند و ضمنا مردم اولین کسانی هستند </a:t>
            </a:r>
            <a:r>
              <a:rPr lang="fa-IR" dirty="0" smtClean="0"/>
              <a:t>که </a:t>
            </a:r>
            <a:r>
              <a:rPr lang="fa-IR" dirty="0"/>
              <a:t>در </a:t>
            </a:r>
            <a:r>
              <a:rPr lang="fa-IR" dirty="0" smtClean="0"/>
              <a:t>صورت وقوع حادثه به اعضاء </a:t>
            </a:r>
            <a:r>
              <a:rPr lang="fa-IR" dirty="0"/>
              <a:t>خانواده و همسایگان کمک می کنند.</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فرم ارزیابی.JPG"/>
          <p:cNvPicPr>
            <a:picLocks noGrp="1" noChangeAspect="1"/>
          </p:cNvPicPr>
          <p:nvPr>
            <p:ph sz="quarter" idx="4294967295"/>
          </p:nvPr>
        </p:nvPicPr>
        <p:blipFill>
          <a:blip r:embed="rId2"/>
          <a:stretch>
            <a:fillRect/>
          </a:stretch>
        </p:blipFill>
        <p:spPr>
          <a:xfrm>
            <a:off x="0" y="-685800"/>
            <a:ext cx="7543800" cy="8077200"/>
          </a:xfrm>
          <a:prstGeom prst="rect">
            <a:avLst/>
          </a:prstGeom>
        </p:spPr>
      </p:pic>
      <p:sp>
        <p:nvSpPr>
          <p:cNvPr id="3" name="Text Placeholder 2"/>
          <p:cNvSpPr>
            <a:spLocks noGrp="1"/>
          </p:cNvSpPr>
          <p:nvPr>
            <p:ph type="body" idx="4294967295"/>
          </p:nvPr>
        </p:nvSpPr>
        <p:spPr>
          <a:xfrm>
            <a:off x="7162800" y="533400"/>
            <a:ext cx="1527175" cy="4983163"/>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rtl="1"/>
            <a:r>
              <a:rPr lang="fa-IR" sz="3600" dirty="0" smtClean="0"/>
              <a:t>آزمون آمادگی در برابر بلایا</a:t>
            </a:r>
            <a:endParaRPr lang="en-US"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19200" y="381000"/>
            <a:ext cx="7467600" cy="792162"/>
          </a:xfrm>
        </p:spPr>
        <p:txBody>
          <a:bodyPr/>
          <a:lstStyle/>
          <a:p>
            <a:pPr algn="r" rtl="1" eaLnBrk="1" hangingPunct="1"/>
            <a:r>
              <a:rPr lang="fa-IR" b="1" dirty="0" smtClean="0">
                <a:solidFill>
                  <a:srgbClr val="00B050"/>
                </a:solidFill>
                <a:ea typeface="2  Titr"/>
                <a:cs typeface="2  Titr"/>
              </a:rPr>
              <a:t>جلسه برنامه ریزی خانوار در برابر بلایا</a:t>
            </a:r>
            <a:endParaRPr lang="fa-IR" dirty="0" smtClean="0">
              <a:solidFill>
                <a:srgbClr val="00B050"/>
              </a:solidFill>
              <a:ea typeface="2  Titr"/>
              <a:cs typeface="2  Titr"/>
            </a:endParaRPr>
          </a:p>
        </p:txBody>
      </p:sp>
      <p:sp>
        <p:nvSpPr>
          <p:cNvPr id="3" name="Content Placeholder 2"/>
          <p:cNvSpPr>
            <a:spLocks noGrp="1"/>
          </p:cNvSpPr>
          <p:nvPr>
            <p:ph sz="quarter" idx="1"/>
          </p:nvPr>
        </p:nvSpPr>
        <p:spPr>
          <a:xfrm>
            <a:off x="457200" y="1371600"/>
            <a:ext cx="8229600" cy="5257800"/>
          </a:xfrm>
        </p:spPr>
        <p:txBody>
          <a:bodyPr rtlCol="0">
            <a:normAutofit/>
          </a:bodyPr>
          <a:lstStyle/>
          <a:p>
            <a:pPr marL="0" indent="0" algn="r" rtl="1" eaLnBrk="1" fontAlgn="auto" hangingPunct="1">
              <a:spcAft>
                <a:spcPts val="0"/>
              </a:spcAft>
              <a:buFont typeface="Arial" pitchFamily="34" charset="0"/>
              <a:buNone/>
              <a:defRPr/>
            </a:pPr>
            <a:r>
              <a:rPr lang="fa-IR" dirty="0"/>
              <a:t>هر خانوار باید حداقل یکبار در سال </a:t>
            </a:r>
            <a:r>
              <a:rPr lang="fa-IR" dirty="0" smtClean="0"/>
              <a:t>دور </a:t>
            </a:r>
            <a:r>
              <a:rPr lang="fa-IR" dirty="0"/>
              <a:t>هم جمع شوند و درباره مسایل زیر بحث و گفتگو کنند:</a:t>
            </a:r>
          </a:p>
          <a:p>
            <a:pPr algn="r" rtl="1" eaLnBrk="1" fontAlgn="auto" hangingPunct="1">
              <a:spcAft>
                <a:spcPts val="0"/>
              </a:spcAft>
              <a:defRPr/>
            </a:pPr>
            <a:r>
              <a:rPr lang="fa-IR" dirty="0" smtClean="0"/>
              <a:t>1) </a:t>
            </a:r>
            <a:r>
              <a:rPr lang="fa-IR" dirty="0"/>
              <a:t>چه مخاطراتی خانوار را تهدید می کنند؟</a:t>
            </a:r>
          </a:p>
          <a:p>
            <a:pPr algn="r" rtl="1" eaLnBrk="1" fontAlgn="auto" hangingPunct="1">
              <a:spcAft>
                <a:spcPts val="0"/>
              </a:spcAft>
              <a:defRPr/>
            </a:pPr>
            <a:r>
              <a:rPr lang="fa-IR" dirty="0" smtClean="0"/>
              <a:t>2) </a:t>
            </a:r>
            <a:r>
              <a:rPr lang="fa-IR" dirty="0"/>
              <a:t>مهمترین این مخاطرات کدامند؟</a:t>
            </a:r>
          </a:p>
          <a:p>
            <a:pPr algn="r" rtl="1" eaLnBrk="1" fontAlgn="auto" hangingPunct="1">
              <a:spcAft>
                <a:spcPts val="0"/>
              </a:spcAft>
              <a:defRPr/>
            </a:pPr>
            <a:r>
              <a:rPr lang="fa-IR" dirty="0" smtClean="0"/>
              <a:t>3) </a:t>
            </a:r>
            <a:r>
              <a:rPr lang="fa-IR" dirty="0"/>
              <a:t>خانواده چه راه حل هایی را باید اتخاذ کند تا برای این مخاطرات آماده باشد؟</a:t>
            </a:r>
          </a:p>
          <a:p>
            <a:pPr marL="0" indent="0" algn="just" rtl="1" eaLnBrk="1" fontAlgn="auto" hangingPunct="1">
              <a:spcAft>
                <a:spcPts val="0"/>
              </a:spcAft>
              <a:buFont typeface="Arial" pitchFamily="34" charset="0"/>
              <a:buNone/>
              <a:defRPr/>
            </a:pPr>
            <a:r>
              <a:rPr lang="fa-IR" dirty="0"/>
              <a:t>دقت نمایید که در این جلسه باید تمام اعضای خانوار حضور داشته باشند، شامل پدر، مادر، فرزندان، پدر بزرگ و مادربزرگ و هر کس دیگری </a:t>
            </a:r>
            <a:r>
              <a:rPr lang="fa-IR" dirty="0" smtClean="0"/>
              <a:t>که با </a:t>
            </a:r>
            <a:r>
              <a:rPr lang="fa-IR" dirty="0"/>
              <a:t>آن خانواده زندگی می کند.</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fa-IR" smtClean="0"/>
          </a:p>
        </p:txBody>
      </p:sp>
      <p:sp>
        <p:nvSpPr>
          <p:cNvPr id="14339" name="Content Placeholder 2"/>
          <p:cNvSpPr>
            <a:spLocks noGrp="1"/>
          </p:cNvSpPr>
          <p:nvPr>
            <p:ph sz="quarter" idx="1"/>
          </p:nvPr>
        </p:nvSpPr>
        <p:spPr/>
        <p:txBody>
          <a:bodyPr/>
          <a:lstStyle/>
          <a:p>
            <a:pPr eaLnBrk="1" hangingPunct="1"/>
            <a:endParaRPr lang="fa-IR" smtClean="0"/>
          </a:p>
        </p:txBody>
      </p:sp>
      <p:pic>
        <p:nvPicPr>
          <p:cNvPr id="14340" name="Picture 2"/>
          <p:cNvPicPr>
            <a:picLocks noChangeAspect="1" noChangeArrowheads="1"/>
          </p:cNvPicPr>
          <p:nvPr/>
        </p:nvPicPr>
        <p:blipFill>
          <a:blip r:embed="rId2"/>
          <a:srcRect/>
          <a:stretch>
            <a:fillRect/>
          </a:stretch>
        </p:blipFill>
        <p:spPr bwMode="auto">
          <a:xfrm>
            <a:off x="304800" y="228600"/>
            <a:ext cx="8629650" cy="6400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0"/>
            <a:ext cx="7467600" cy="762000"/>
          </a:xfrm>
        </p:spPr>
        <p:txBody>
          <a:bodyPr/>
          <a:lstStyle/>
          <a:p>
            <a:pPr algn="r" rtl="1"/>
            <a:r>
              <a:rPr lang="fa-IR" dirty="0" smtClean="0"/>
              <a:t>نقاط امن پناهگیری زمانی که در ساختمان حضور دارند :</a:t>
            </a:r>
            <a:endParaRPr lang="en-US" dirty="0"/>
          </a:p>
        </p:txBody>
      </p:sp>
      <p:sp>
        <p:nvSpPr>
          <p:cNvPr id="12" name="Content Placeholder 11"/>
          <p:cNvSpPr>
            <a:spLocks noGrp="1"/>
          </p:cNvSpPr>
          <p:nvPr>
            <p:ph sz="quarter" idx="1"/>
          </p:nvPr>
        </p:nvSpPr>
        <p:spPr>
          <a:xfrm>
            <a:off x="457200" y="914400"/>
            <a:ext cx="8229600" cy="5559552"/>
          </a:xfrm>
        </p:spPr>
        <p:txBody>
          <a:bodyPr/>
          <a:lstStyle/>
          <a:p>
            <a:pPr algn="r" rtl="1"/>
            <a:r>
              <a:rPr lang="fa-IR" b="1" dirty="0" smtClean="0"/>
              <a:t>اولین اقدام پناهگیری ایمن در منزل در كنار یک میز مقاوم، گوشه دیوارهای داخلی یا كناردیوار، كنار ستون ها، راهروهای كم عرض، كنار وسایل سنگین</a:t>
            </a:r>
          </a:p>
          <a:p>
            <a:pPr algn="r" rtl="1"/>
            <a:r>
              <a:rPr lang="fa-IR" b="1" dirty="0" smtClean="0"/>
              <a:t>عدم استفاده از آسانسور</a:t>
            </a:r>
          </a:p>
          <a:p>
            <a:pPr algn="r" rtl="1"/>
            <a:r>
              <a:rPr lang="fa-IR" b="1" dirty="0" smtClean="0"/>
              <a:t>فاصله گیری از شیشه ها ، لوستر و وسایلی که خطرآفرین هستند</a:t>
            </a:r>
          </a:p>
          <a:p>
            <a:pPr algn="r" rtl="1"/>
            <a:r>
              <a:rPr lang="fa-IR" b="1" dirty="0" smtClean="0"/>
              <a:t>در صورتی که در پلکان باشید پشت به دیوار تا پایان لرزه ها بنشییند و از سر خود محافظت کنید</a:t>
            </a:r>
          </a:p>
          <a:p>
            <a:pPr algn="r" rtl="1"/>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rtl="1"/>
            <a:r>
              <a:rPr lang="fa-IR" sz="4800" dirty="0" smtClean="0"/>
              <a:t>چرا آمادگی در برابر مخاطرات طبیعی اهمیت دارد؟</a:t>
            </a:r>
            <a:endParaRPr lang="en-US" sz="4800" dirty="0"/>
          </a:p>
        </p:txBody>
      </p:sp>
      <p:sp>
        <p:nvSpPr>
          <p:cNvPr id="6" name="Content Placeholder 5"/>
          <p:cNvSpPr>
            <a:spLocks noGrp="1"/>
          </p:cNvSpPr>
          <p:nvPr>
            <p:ph sz="quarter" idx="1"/>
          </p:nvPr>
        </p:nvSpPr>
        <p:spPr>
          <a:xfrm>
            <a:off x="457200" y="1600200"/>
            <a:ext cx="7924800" cy="2514600"/>
          </a:xfrm>
        </p:spPr>
        <p:txBody>
          <a:bodyPr/>
          <a:lstStyle/>
          <a:p>
            <a:pPr algn="r" rtl="1">
              <a:buNone/>
            </a:pPr>
            <a:r>
              <a:rPr lang="fa-IR" dirty="0" smtClean="0"/>
              <a:t>در کشور در هر سال بطور متوسط:</a:t>
            </a:r>
          </a:p>
          <a:p>
            <a:pPr algn="r" rtl="1">
              <a:buFont typeface="Wingdings" pitchFamily="2" charset="2"/>
              <a:buChar char="v"/>
            </a:pPr>
            <a:r>
              <a:rPr lang="fa-IR" dirty="0" smtClean="0"/>
              <a:t> 250  مخاطره طبیعی رخ می دهد.</a:t>
            </a:r>
          </a:p>
          <a:p>
            <a:pPr algn="r" rtl="1">
              <a:buFont typeface="Wingdings" pitchFamily="2" charset="2"/>
              <a:buChar char="v"/>
            </a:pPr>
            <a:r>
              <a:rPr lang="fa-IR" dirty="0" smtClean="0"/>
              <a:t>3000 نفر در اثر این مخاطرات کشته می شود</a:t>
            </a:r>
          </a:p>
          <a:p>
            <a:pPr algn="r" rtl="1">
              <a:buFont typeface="Wingdings" pitchFamily="2" charset="2"/>
              <a:buChar char="v"/>
            </a:pPr>
            <a:r>
              <a:rPr lang="fa-IR" dirty="0" smtClean="0"/>
              <a:t>9000 نفر دچار مصدومیت فیزیکی می شود</a:t>
            </a:r>
          </a:p>
          <a:p>
            <a:pPr algn="r" rtl="1">
              <a:buFont typeface="Wingdings" pitchFamily="2" charset="2"/>
              <a:buChar char="v"/>
            </a:pPr>
            <a:r>
              <a:rPr lang="fa-IR" dirty="0" smtClean="0"/>
              <a:t>1.5 میلیون نفر تحت تاثیر قرار می گیرد</a:t>
            </a:r>
          </a:p>
          <a:p>
            <a:pPr algn="r" rtl="1">
              <a:buNone/>
            </a:pPr>
            <a:endParaRPr lang="fa-IR" dirty="0" smtClean="0"/>
          </a:p>
          <a:p>
            <a:pPr algn="r" rtl="1">
              <a:buNone/>
            </a:pPr>
            <a:endParaRPr lang="en-US" dirty="0"/>
          </a:p>
        </p:txBody>
      </p:sp>
      <p:sp>
        <p:nvSpPr>
          <p:cNvPr id="7" name="Bevel 6"/>
          <p:cNvSpPr/>
          <p:nvPr/>
        </p:nvSpPr>
        <p:spPr>
          <a:xfrm>
            <a:off x="1143000" y="4419600"/>
            <a:ext cx="7086600" cy="1828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latin typeface="2  Kamran"/>
              </a:rPr>
              <a:t>نکته: بنابراین لازم است آمادگی خانوارها برای بلایا افزایش یابد تا از بار مرگ و صدمات و سایر پیامدهای زیانبار بلایا در خانوار کاسته شود.</a:t>
            </a:r>
            <a:endParaRPr lang="en-US" sz="2800" dirty="0">
              <a:latin typeface="2  Kamr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pPr algn="r" rtl="1"/>
            <a:r>
              <a:rPr lang="fa-IR" dirty="0" smtClean="0"/>
              <a:t>نقاط امن پناهگیری زمانی که در خارج ساختمان حضور دارند:</a:t>
            </a:r>
            <a:endParaRPr lang="en-US" dirty="0"/>
          </a:p>
        </p:txBody>
      </p:sp>
      <p:sp>
        <p:nvSpPr>
          <p:cNvPr id="3" name="Content Placeholder 2"/>
          <p:cNvSpPr>
            <a:spLocks noGrp="1"/>
          </p:cNvSpPr>
          <p:nvPr>
            <p:ph sz="quarter" idx="1"/>
          </p:nvPr>
        </p:nvSpPr>
        <p:spPr/>
        <p:txBody>
          <a:bodyPr/>
          <a:lstStyle/>
          <a:p>
            <a:pPr algn="r" rtl="1"/>
            <a:r>
              <a:rPr lang="fa-IR" dirty="0" smtClean="0"/>
              <a:t>قرارگیری در فضای باز دور از ساختمانها ، دکلها و چراغهای خیابان</a:t>
            </a:r>
          </a:p>
          <a:p>
            <a:pPr algn="r" rtl="1"/>
            <a:r>
              <a:rPr lang="fa-IR" dirty="0" smtClean="0"/>
              <a:t>درصورت قرارگیری روی پل سریع از روی آن عبور کنید</a:t>
            </a:r>
          </a:p>
          <a:p>
            <a:pPr algn="r" rtl="1"/>
            <a:r>
              <a:rPr lang="fa-IR" dirty="0" smtClean="0"/>
              <a:t>همان جایی که هستید باقی بمانید</a:t>
            </a:r>
          </a:p>
          <a:p>
            <a:pPr algn="r" rtl="1"/>
            <a:r>
              <a:rPr lang="fa-IR" dirty="0" smtClean="0"/>
              <a:t>خود را برای پس لرزه های احتمالی آماده کنید</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pPr algn="r" rtl="1"/>
            <a:r>
              <a:rPr lang="fa-IR" dirty="0" smtClean="0"/>
              <a:t>اقدامات اوليه برای كمك به مصدومين</a:t>
            </a:r>
            <a:endParaRPr lang="en-US" dirty="0"/>
          </a:p>
        </p:txBody>
      </p:sp>
      <p:sp>
        <p:nvSpPr>
          <p:cNvPr id="3" name="Content Placeholder 2"/>
          <p:cNvSpPr>
            <a:spLocks noGrp="1"/>
          </p:cNvSpPr>
          <p:nvPr>
            <p:ph sz="quarter" idx="1"/>
          </p:nvPr>
        </p:nvSpPr>
        <p:spPr>
          <a:xfrm>
            <a:off x="457200" y="1143000"/>
            <a:ext cx="7772400" cy="5330952"/>
          </a:xfrm>
        </p:spPr>
        <p:txBody>
          <a:bodyPr/>
          <a:lstStyle/>
          <a:p>
            <a:pPr algn="r" rtl="1"/>
            <a:r>
              <a:rPr lang="fa-IR" dirty="0" smtClean="0"/>
              <a:t>افرادی كه به شدت آسيب ديده اند، از جای خود حركت ندهيد.</a:t>
            </a:r>
          </a:p>
          <a:p>
            <a:pPr algn="r" rtl="1"/>
            <a:r>
              <a:rPr lang="fa-IR" dirty="0" smtClean="0"/>
              <a:t>اگر احتمال آسيب ديدگی ناحيه گردن و ستون مهره ها در فردی وجود دارد، به هيچ وجه او را حركت ندهيد، مگر آن كه احتمال خطری مانند ريزش آوار، آتش سوزی و گازگرفتگی او را در آن محل تهديد كند.</a:t>
            </a:r>
          </a:p>
          <a:p>
            <a:pPr algn="r" rtl="1">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0"/>
            <a:ext cx="7467600" cy="1143000"/>
          </a:xfrm>
        </p:spPr>
        <p:txBody>
          <a:bodyPr>
            <a:normAutofit/>
          </a:bodyPr>
          <a:lstStyle/>
          <a:p>
            <a:pPr eaLnBrk="1" hangingPunct="1"/>
            <a:r>
              <a:rPr lang="fa-IR" sz="3600" b="1" dirty="0" smtClean="0">
                <a:solidFill>
                  <a:srgbClr val="00B050"/>
                </a:solidFill>
              </a:rPr>
              <a:t>اقدامات خانوار جهت آمادگی و کاهش خطر بلایا</a:t>
            </a:r>
            <a:endParaRPr lang="fa-IR" sz="3600" dirty="0" smtClean="0">
              <a:solidFill>
                <a:srgbClr val="00B050"/>
              </a:solidFill>
            </a:endParaRPr>
          </a:p>
        </p:txBody>
      </p:sp>
      <p:sp>
        <p:nvSpPr>
          <p:cNvPr id="3" name="Content Placeholder 2"/>
          <p:cNvSpPr>
            <a:spLocks noGrp="1"/>
          </p:cNvSpPr>
          <p:nvPr>
            <p:ph sz="quarter" idx="1"/>
          </p:nvPr>
        </p:nvSpPr>
        <p:spPr>
          <a:xfrm>
            <a:off x="838200" y="1371600"/>
            <a:ext cx="7086600" cy="5105400"/>
          </a:xfrm>
        </p:spPr>
        <p:txBody>
          <a:bodyPr rtlCol="0">
            <a:normAutofit/>
          </a:bodyPr>
          <a:lstStyle/>
          <a:p>
            <a:pPr marL="514350" indent="-514350" algn="r" rtl="1" eaLnBrk="1" fontAlgn="auto" hangingPunct="1">
              <a:spcAft>
                <a:spcPts val="0"/>
              </a:spcAft>
              <a:buFont typeface="+mj-lt"/>
              <a:buAutoNum type="arabicPeriod"/>
              <a:defRPr/>
            </a:pPr>
            <a:r>
              <a:rPr lang="fa-IR" dirty="0" smtClean="0">
                <a:cs typeface="2  Kamran" pitchFamily="2" charset="-78"/>
              </a:rPr>
              <a:t>تهیه نقشه خطر</a:t>
            </a:r>
          </a:p>
          <a:p>
            <a:pPr marL="514350" indent="-514350" algn="r" rtl="1" eaLnBrk="1" fontAlgn="auto" hangingPunct="1">
              <a:spcAft>
                <a:spcPts val="0"/>
              </a:spcAft>
              <a:buFont typeface="+mj-lt"/>
              <a:buAutoNum type="arabicPeriod"/>
              <a:defRPr/>
            </a:pPr>
            <a:r>
              <a:rPr lang="fa-IR" dirty="0" smtClean="0">
                <a:cs typeface="2  Kamran" pitchFamily="2" charset="-78"/>
              </a:rPr>
              <a:t>ارزیابی غیره سازه ای منزل</a:t>
            </a:r>
          </a:p>
          <a:p>
            <a:pPr marL="514350" indent="-514350" algn="r" rtl="1" eaLnBrk="1" fontAlgn="auto" hangingPunct="1">
              <a:spcAft>
                <a:spcPts val="0"/>
              </a:spcAft>
              <a:buFont typeface="+mj-lt"/>
              <a:buAutoNum type="arabicPeriod"/>
              <a:defRPr/>
            </a:pPr>
            <a:r>
              <a:rPr lang="fa-IR" dirty="0" smtClean="0">
                <a:cs typeface="2  Kamran" pitchFamily="2" charset="-78"/>
              </a:rPr>
              <a:t>ارزیابی سازه ای منزل</a:t>
            </a:r>
          </a:p>
          <a:p>
            <a:pPr marL="514350" indent="-514350" algn="r" rtl="1" eaLnBrk="1" fontAlgn="auto" hangingPunct="1">
              <a:spcAft>
                <a:spcPts val="0"/>
              </a:spcAft>
              <a:buFont typeface="+mj-lt"/>
              <a:buAutoNum type="arabicPeriod"/>
              <a:defRPr/>
            </a:pPr>
            <a:r>
              <a:rPr lang="fa-IR" dirty="0" smtClean="0">
                <a:cs typeface="2  Kamran" pitchFamily="2" charset="-78"/>
              </a:rPr>
              <a:t>تهیه کیف اضطراری</a:t>
            </a:r>
          </a:p>
          <a:p>
            <a:pPr marL="514350" indent="-514350" algn="r" rtl="1" eaLnBrk="1" fontAlgn="auto" hangingPunct="1">
              <a:spcAft>
                <a:spcPts val="0"/>
              </a:spcAft>
              <a:buFont typeface="+mj-lt"/>
              <a:buAutoNum type="arabicPeriod"/>
              <a:defRPr/>
            </a:pPr>
            <a:r>
              <a:rPr lang="fa-IR" dirty="0" smtClean="0">
                <a:cs typeface="2  Kamran" pitchFamily="2" charset="-78"/>
              </a:rPr>
              <a:t>تهیه برنامه ارتباطی</a:t>
            </a:r>
          </a:p>
          <a:p>
            <a:pPr marL="514350" indent="-514350" algn="r" rtl="1" eaLnBrk="1" fontAlgn="auto" hangingPunct="1">
              <a:spcAft>
                <a:spcPts val="0"/>
              </a:spcAft>
              <a:buFont typeface="+mj-lt"/>
              <a:buAutoNum type="arabicPeriod"/>
              <a:defRPr/>
            </a:pPr>
            <a:r>
              <a:rPr lang="fa-IR" dirty="0" smtClean="0">
                <a:cs typeface="2  Kamran" pitchFamily="2" charset="-78"/>
              </a:rPr>
              <a:t>تهیه برنامه تخلیه خانوار</a:t>
            </a:r>
          </a:p>
          <a:p>
            <a:pPr marL="514350" indent="-514350" algn="r" rtl="1" eaLnBrk="1" fontAlgn="auto" hangingPunct="1">
              <a:spcAft>
                <a:spcPts val="0"/>
              </a:spcAft>
              <a:buFont typeface="+mj-lt"/>
              <a:buAutoNum type="arabicPeriod"/>
              <a:defRPr/>
            </a:pPr>
            <a:r>
              <a:rPr lang="fa-IR" dirty="0" smtClean="0">
                <a:cs typeface="2  Kamran" pitchFamily="2" charset="-78"/>
              </a:rPr>
              <a:t>برنامه ریزی برای گروه های آسیب پذیر</a:t>
            </a:r>
          </a:p>
          <a:p>
            <a:pPr marL="514350" indent="-514350" algn="r" rtl="1" eaLnBrk="1" fontAlgn="auto" hangingPunct="1">
              <a:spcAft>
                <a:spcPts val="0"/>
              </a:spcAft>
              <a:buFont typeface="+mj-lt"/>
              <a:buAutoNum type="arabicPeriod"/>
              <a:defRPr/>
            </a:pPr>
            <a:r>
              <a:rPr lang="fa-IR" dirty="0" smtClean="0">
                <a:cs typeface="2  Kamran" pitchFamily="2" charset="-78"/>
              </a:rPr>
              <a:t>هشدار اولیه</a:t>
            </a:r>
          </a:p>
          <a:p>
            <a:pPr marL="514350" indent="-514350" algn="r" rtl="1" eaLnBrk="1" fontAlgn="auto" hangingPunct="1">
              <a:spcAft>
                <a:spcPts val="0"/>
              </a:spcAft>
              <a:buFont typeface="+mj-lt"/>
              <a:buAutoNum type="arabicPeriod"/>
              <a:defRPr/>
            </a:pPr>
            <a:r>
              <a:rPr lang="fa-IR" dirty="0" smtClean="0">
                <a:cs typeface="2  Kamran" pitchFamily="2" charset="-78"/>
              </a:rPr>
              <a:t>آموزش اطفای حریق</a:t>
            </a:r>
          </a:p>
          <a:p>
            <a:pPr marL="514350" indent="-514350" algn="r" rtl="1" eaLnBrk="1" fontAlgn="auto" hangingPunct="1">
              <a:spcAft>
                <a:spcPts val="0"/>
              </a:spcAft>
              <a:buFont typeface="+mj-lt"/>
              <a:buAutoNum type="arabicPeriod"/>
              <a:defRPr/>
            </a:pPr>
            <a:r>
              <a:rPr lang="fa-IR" dirty="0" smtClean="0">
                <a:cs typeface="2  Kamran" pitchFamily="2" charset="-78"/>
              </a:rPr>
              <a:t>مشارکت در برنامه های محله</a:t>
            </a:r>
          </a:p>
          <a:p>
            <a:pPr marL="514350" indent="-514350" algn="r" rtl="1" eaLnBrk="1" fontAlgn="auto" hangingPunct="1">
              <a:spcAft>
                <a:spcPts val="0"/>
              </a:spcAft>
              <a:buFont typeface="+mj-lt"/>
              <a:buAutoNum type="arabicPeriod"/>
              <a:defRPr/>
            </a:pPr>
            <a:r>
              <a:rPr lang="fa-IR" dirty="0" smtClean="0">
                <a:cs typeface="2  Kamran" pitchFamily="2" charset="-78"/>
              </a:rPr>
              <a:t>تمرین و مانور</a:t>
            </a:r>
            <a:endParaRPr lang="fa-IR" dirty="0">
              <a:cs typeface="2  Kamran"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19200" y="228600"/>
            <a:ext cx="7467600" cy="868362"/>
          </a:xfrm>
        </p:spPr>
        <p:txBody>
          <a:bodyPr/>
          <a:lstStyle/>
          <a:p>
            <a:pPr algn="r" rtl="1" eaLnBrk="1" hangingPunct="1"/>
            <a:r>
              <a:rPr lang="fa-IR" b="1" dirty="0" smtClean="0">
                <a:solidFill>
                  <a:srgbClr val="FF0000"/>
                </a:solidFill>
              </a:rPr>
              <a:t>رسم نقشه خطر</a:t>
            </a:r>
            <a:endParaRPr lang="fa-IR" dirty="0" smtClean="0">
              <a:solidFill>
                <a:srgbClr val="FF0000"/>
              </a:solidFill>
            </a:endParaRPr>
          </a:p>
        </p:txBody>
      </p:sp>
      <p:sp>
        <p:nvSpPr>
          <p:cNvPr id="16387" name="Content Placeholder 2"/>
          <p:cNvSpPr>
            <a:spLocks noGrp="1"/>
          </p:cNvSpPr>
          <p:nvPr>
            <p:ph sz="quarter" idx="1"/>
          </p:nvPr>
        </p:nvSpPr>
        <p:spPr>
          <a:xfrm>
            <a:off x="457200" y="1219200"/>
            <a:ext cx="8229600" cy="5257800"/>
          </a:xfrm>
        </p:spPr>
        <p:txBody>
          <a:bodyPr/>
          <a:lstStyle/>
          <a:p>
            <a:pPr marL="0" indent="0" algn="r" rtl="1" eaLnBrk="1" hangingPunct="1">
              <a:buFont typeface="Arial" pitchFamily="34" charset="0"/>
              <a:buNone/>
            </a:pPr>
            <a:r>
              <a:rPr lang="fa-IR" dirty="0" smtClean="0"/>
              <a:t>رسم نقشه خطر، روش آموزشی است که در کشورهای مختلف از جمله ژاپن و همچنین کشور خودمان در استان های گلستان، کرمان و تهران بسیار موثر بوده است. در این روش شما مشارکت تمام خانواده را جلب می کنید و خانواده شرایط خطر خود را با تصویر می بیند. </a:t>
            </a:r>
          </a:p>
          <a:p>
            <a:pPr marL="0" indent="0" algn="r" rtl="1" eaLnBrk="1" hangingPunct="1">
              <a:buFont typeface="Arial" pitchFamily="34" charset="0"/>
              <a:buNone/>
            </a:pPr>
            <a:r>
              <a:rPr lang="fa-IR" dirty="0" smtClean="0"/>
              <a:t>ضمنا در اطراف نقشه به خانواده موارد مهم را یادآوری می کنید. </a:t>
            </a:r>
          </a:p>
          <a:p>
            <a:pPr marL="0" indent="0" algn="ctr" rtl="1" eaLnBrk="1" hangingPunct="1">
              <a:buFont typeface="Arial" pitchFamily="34" charset="0"/>
              <a:buNone/>
            </a:pPr>
            <a:r>
              <a:rPr lang="fa-IR" dirty="0" smtClean="0">
                <a:solidFill>
                  <a:srgbClr val="C00000"/>
                </a:solidFill>
              </a:rPr>
              <a:t>برای رسم نقشه می توانی مراحل زیر را طی کنید:</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229600" cy="944562"/>
          </a:xfrm>
        </p:spPr>
        <p:txBody>
          <a:bodyPr/>
          <a:lstStyle/>
          <a:p>
            <a:pPr algn="r" rtl="1" eaLnBrk="1" hangingPunct="1"/>
            <a:r>
              <a:rPr lang="fa-IR" b="1" dirty="0" smtClean="0">
                <a:solidFill>
                  <a:srgbClr val="FF0000"/>
                </a:solidFill>
              </a:rPr>
              <a:t>نقشه خطر زلزله خانه من</a:t>
            </a:r>
            <a:endParaRPr lang="fa-IR" dirty="0" smtClean="0">
              <a:solidFill>
                <a:srgbClr val="FF0000"/>
              </a:solidFill>
            </a:endParaRPr>
          </a:p>
        </p:txBody>
      </p:sp>
      <p:sp>
        <p:nvSpPr>
          <p:cNvPr id="3" name="Content Placeholder 2"/>
          <p:cNvSpPr>
            <a:spLocks noGrp="1"/>
          </p:cNvSpPr>
          <p:nvPr>
            <p:ph sz="quarter" idx="1"/>
          </p:nvPr>
        </p:nvSpPr>
        <p:spPr>
          <a:xfrm>
            <a:off x="457200" y="1143000"/>
            <a:ext cx="8229600" cy="5257800"/>
          </a:xfrm>
        </p:spPr>
        <p:txBody>
          <a:bodyPr rtlCol="0">
            <a:normAutofit/>
          </a:bodyPr>
          <a:lstStyle/>
          <a:p>
            <a:pPr marL="0" indent="0" algn="r" rtl="1" eaLnBrk="1" fontAlgn="auto" hangingPunct="1">
              <a:spcAft>
                <a:spcPts val="0"/>
              </a:spcAft>
              <a:buFont typeface="Arial" pitchFamily="34" charset="0"/>
              <a:buNone/>
              <a:defRPr/>
            </a:pPr>
            <a:r>
              <a:rPr lang="fa-IR" b="1" dirty="0">
                <a:cs typeface="B Mitra" pitchFamily="2" charset="-78"/>
              </a:rPr>
              <a:t>به ترتیب رسم کنید (تصور کنید خانه را از بالا بدون سقف می بینید</a:t>
            </a:r>
            <a:r>
              <a:rPr lang="fa-IR" b="1" dirty="0" smtClean="0">
                <a:cs typeface="B Mitra" pitchFamily="2" charset="-78"/>
              </a:rPr>
              <a:t>) :</a:t>
            </a:r>
            <a:endParaRPr lang="fa-IR" b="1" dirty="0">
              <a:cs typeface="B Mitra" pitchFamily="2" charset="-78"/>
            </a:endParaRPr>
          </a:p>
          <a:p>
            <a:pPr marL="514350" indent="-514350" algn="r" rtl="1" eaLnBrk="1" fontAlgn="auto" hangingPunct="1">
              <a:spcAft>
                <a:spcPts val="0"/>
              </a:spcAft>
              <a:buFont typeface="+mj-lt"/>
              <a:buAutoNum type="arabicPeriod"/>
              <a:defRPr/>
            </a:pPr>
            <a:r>
              <a:rPr lang="fa-IR" b="1" dirty="0" smtClean="0">
                <a:cs typeface="B Mitra" pitchFamily="2" charset="-78"/>
              </a:rPr>
              <a:t>دیوار </a:t>
            </a:r>
            <a:r>
              <a:rPr lang="fa-IR" b="1" dirty="0">
                <a:cs typeface="B Mitra" pitchFamily="2" charset="-78"/>
              </a:rPr>
              <a:t>دور خانه </a:t>
            </a:r>
            <a:r>
              <a:rPr lang="fa-IR" b="1" dirty="0" smtClean="0">
                <a:cs typeface="B Mitra" pitchFamily="2" charset="-78"/>
              </a:rPr>
              <a:t>( قسمت </a:t>
            </a:r>
            <a:r>
              <a:rPr lang="fa-IR" b="1" dirty="0">
                <a:cs typeface="B Mitra" pitchFamily="2" charset="-78"/>
              </a:rPr>
              <a:t>مسکونی، نه حیاط)</a:t>
            </a:r>
          </a:p>
          <a:p>
            <a:pPr marL="514350" indent="-514350" algn="r" rtl="1" eaLnBrk="1" fontAlgn="auto" hangingPunct="1">
              <a:spcAft>
                <a:spcPts val="0"/>
              </a:spcAft>
              <a:buFont typeface="+mj-lt"/>
              <a:buAutoNum type="arabicPeriod"/>
              <a:defRPr/>
            </a:pPr>
            <a:r>
              <a:rPr lang="fa-IR" b="1" dirty="0" smtClean="0">
                <a:cs typeface="B Mitra" pitchFamily="2" charset="-78"/>
              </a:rPr>
              <a:t>درب </a:t>
            </a:r>
            <a:r>
              <a:rPr lang="fa-IR" b="1" dirty="0">
                <a:cs typeface="B Mitra" pitchFamily="2" charset="-78"/>
              </a:rPr>
              <a:t>ورودی</a:t>
            </a:r>
          </a:p>
          <a:p>
            <a:pPr marL="514350" indent="-514350" algn="r" rtl="1" eaLnBrk="1" fontAlgn="auto" hangingPunct="1">
              <a:spcAft>
                <a:spcPts val="0"/>
              </a:spcAft>
              <a:buFont typeface="+mj-lt"/>
              <a:buAutoNum type="arabicPeriod"/>
              <a:defRPr/>
            </a:pPr>
            <a:r>
              <a:rPr lang="fa-IR" b="1" dirty="0" smtClean="0">
                <a:cs typeface="B Mitra" pitchFamily="2" charset="-78"/>
              </a:rPr>
              <a:t>دیوارهای </a:t>
            </a:r>
            <a:r>
              <a:rPr lang="fa-IR" b="1" dirty="0">
                <a:cs typeface="B Mitra" pitchFamily="2" charset="-78"/>
              </a:rPr>
              <a:t>آشپزخانه، اطاق ها، هال، توالت و حمام</a:t>
            </a:r>
          </a:p>
          <a:p>
            <a:pPr marL="514350" indent="-514350" algn="r" rtl="1" eaLnBrk="1" fontAlgn="auto" hangingPunct="1">
              <a:spcAft>
                <a:spcPts val="0"/>
              </a:spcAft>
              <a:buFont typeface="+mj-lt"/>
              <a:buAutoNum type="arabicPeriod"/>
              <a:defRPr/>
            </a:pPr>
            <a:r>
              <a:rPr lang="fa-IR" b="1" dirty="0" smtClean="0">
                <a:cs typeface="B Mitra" pitchFamily="2" charset="-78"/>
              </a:rPr>
              <a:t>نقاط </a:t>
            </a:r>
            <a:r>
              <a:rPr lang="fa-IR" b="1" dirty="0">
                <a:cs typeface="B Mitra" pitchFamily="2" charset="-78"/>
              </a:rPr>
              <a:t>خطر با علامت ضربدر </a:t>
            </a:r>
            <a:r>
              <a:rPr lang="fa-IR" b="1" dirty="0" smtClean="0">
                <a:cs typeface="B Mitra" pitchFamily="2" charset="-78"/>
              </a:rPr>
              <a:t>(</a:t>
            </a:r>
            <a:r>
              <a:rPr lang="fa-IR" b="1" dirty="0" smtClean="0">
                <a:solidFill>
                  <a:srgbClr val="FF0000"/>
                </a:solidFill>
                <a:cs typeface="B Mitra" pitchFamily="2" charset="-78"/>
              </a:rPr>
              <a:t>×</a:t>
            </a:r>
            <a:r>
              <a:rPr lang="fa-IR" b="1" dirty="0" smtClean="0">
                <a:cs typeface="B Mitra" pitchFamily="2" charset="-78"/>
              </a:rPr>
              <a:t>) قرمز </a:t>
            </a:r>
            <a:r>
              <a:rPr lang="fa-IR" b="1" dirty="0">
                <a:cs typeface="B Mitra" pitchFamily="2" charset="-78"/>
              </a:rPr>
              <a:t>. این نقاط عبارتند از هر شی سنگین یا برنده ای که </a:t>
            </a:r>
            <a:r>
              <a:rPr lang="fa-IR" b="1" dirty="0" smtClean="0">
                <a:cs typeface="B Mitra" pitchFamily="2" charset="-78"/>
              </a:rPr>
              <a:t>امکان جابجایی</a:t>
            </a:r>
            <a:r>
              <a:rPr lang="fa-IR" b="1" dirty="0">
                <a:cs typeface="B Mitra" pitchFamily="2" charset="-78"/>
              </a:rPr>
              <a:t>، افتادن یا پرت شدن دارد. مانند شیشه، بوفه، لوازم دکوری، ...</a:t>
            </a:r>
          </a:p>
          <a:p>
            <a:pPr marL="514350" indent="-514350" algn="r" rtl="1" eaLnBrk="1" fontAlgn="auto" hangingPunct="1">
              <a:spcAft>
                <a:spcPts val="0"/>
              </a:spcAft>
              <a:buFont typeface="+mj-lt"/>
              <a:buAutoNum type="arabicPeriod"/>
              <a:defRPr/>
            </a:pPr>
            <a:r>
              <a:rPr lang="fa-IR" b="1" dirty="0" smtClean="0">
                <a:cs typeface="B Mitra" pitchFamily="2" charset="-78"/>
              </a:rPr>
              <a:t>نقاط </a:t>
            </a:r>
            <a:r>
              <a:rPr lang="fa-IR" b="1" dirty="0">
                <a:cs typeface="B Mitra" pitchFamily="2" charset="-78"/>
              </a:rPr>
              <a:t>امن برای پناه گرفتن با علامت بعلاوه </a:t>
            </a:r>
            <a:r>
              <a:rPr lang="fa-IR" b="1" dirty="0" smtClean="0">
                <a:cs typeface="B Mitra" pitchFamily="2" charset="-78"/>
              </a:rPr>
              <a:t>(</a:t>
            </a:r>
            <a:r>
              <a:rPr lang="fa-IR" b="1" dirty="0" smtClean="0">
                <a:solidFill>
                  <a:srgbClr val="00B050"/>
                </a:solidFill>
                <a:cs typeface="B Mitra" pitchFamily="2" charset="-78"/>
              </a:rPr>
              <a:t>+</a:t>
            </a:r>
            <a:r>
              <a:rPr lang="fa-IR" b="1" dirty="0" smtClean="0">
                <a:cs typeface="B Mitra" pitchFamily="2" charset="-78"/>
              </a:rPr>
              <a:t>) سبز . </a:t>
            </a:r>
            <a:r>
              <a:rPr lang="fa-IR" b="1" dirty="0">
                <a:cs typeface="B Mitra" pitchFamily="2" charset="-78"/>
              </a:rPr>
              <a:t>مانند زیر میز محکم، سه </a:t>
            </a:r>
            <a:r>
              <a:rPr lang="fa-IR" b="1" dirty="0" smtClean="0">
                <a:cs typeface="B Mitra" pitchFamily="2" charset="-78"/>
              </a:rPr>
              <a:t>گوش </a:t>
            </a:r>
            <a:r>
              <a:rPr lang="fa-IR" b="1" dirty="0">
                <a:cs typeface="B Mitra" pitchFamily="2" charset="-78"/>
              </a:rPr>
              <a:t>دیوار</a:t>
            </a:r>
            <a:r>
              <a:rPr lang="fa-IR" b="1" dirty="0" smtClean="0">
                <a:cs typeface="B Mitra" pitchFamily="2" charset="-78"/>
              </a:rPr>
              <a:t>، کنار </a:t>
            </a:r>
            <a:r>
              <a:rPr lang="fa-IR" b="1" dirty="0">
                <a:cs typeface="B Mitra" pitchFamily="2" charset="-78"/>
              </a:rPr>
              <a:t>ستون، ...</a:t>
            </a:r>
          </a:p>
          <a:p>
            <a:pPr marL="514350" indent="-514350" algn="r" rtl="1" eaLnBrk="1" fontAlgn="auto" hangingPunct="1">
              <a:spcAft>
                <a:spcPts val="0"/>
              </a:spcAft>
              <a:buFont typeface="+mj-lt"/>
              <a:buAutoNum type="arabicPeriod"/>
              <a:defRPr/>
            </a:pPr>
            <a:r>
              <a:rPr lang="fa-IR" b="1" dirty="0" smtClean="0">
                <a:cs typeface="B Mitra" pitchFamily="2" charset="-78"/>
              </a:rPr>
              <a:t>سعی </a:t>
            </a:r>
            <a:r>
              <a:rPr lang="fa-IR" b="1" dirty="0">
                <a:cs typeface="B Mitra" pitchFamily="2" charset="-78"/>
              </a:rPr>
              <a:t>کنید نقاط خطر را بر طرف کنید. هر نقطه خطری که تبدیل به نقطه امن شد، </a:t>
            </a:r>
            <a:r>
              <a:rPr lang="fa-IR" b="1" dirty="0" smtClean="0">
                <a:cs typeface="B Mitra" pitchFamily="2" charset="-78"/>
              </a:rPr>
              <a:t>روی ضربدر </a:t>
            </a:r>
            <a:r>
              <a:rPr lang="fa-IR" b="1" dirty="0">
                <a:cs typeface="B Mitra" pitchFamily="2" charset="-78"/>
              </a:rPr>
              <a:t>آن علامت </a:t>
            </a:r>
            <a:r>
              <a:rPr lang="fa-IR" b="1" dirty="0" smtClean="0">
                <a:cs typeface="B Mitra" pitchFamily="2" charset="-78"/>
              </a:rPr>
              <a:t>بعلاوه (</a:t>
            </a:r>
            <a:r>
              <a:rPr lang="fa-IR" b="1" dirty="0" smtClean="0">
                <a:solidFill>
                  <a:srgbClr val="00B050"/>
                </a:solidFill>
                <a:cs typeface="B Mitra" pitchFamily="2" charset="-78"/>
              </a:rPr>
              <a:t>+</a:t>
            </a:r>
            <a:r>
              <a:rPr lang="fa-IR" b="1" dirty="0" smtClean="0">
                <a:cs typeface="B Mitra" pitchFamily="2" charset="-78"/>
              </a:rPr>
              <a:t>) بکشید</a:t>
            </a:r>
            <a:r>
              <a:rPr lang="fa-IR" b="1" dirty="0">
                <a:cs typeface="B Mitra" pitchFamily="2" charset="-78"/>
              </a:rPr>
              <a:t>. در این </a:t>
            </a:r>
            <a:r>
              <a:rPr lang="fa-IR" b="1" dirty="0" smtClean="0">
                <a:cs typeface="B Mitra" pitchFamily="2" charset="-78"/>
              </a:rPr>
              <a:t>حالت ، </a:t>
            </a:r>
            <a:r>
              <a:rPr lang="fa-IR" b="1" dirty="0">
                <a:cs typeface="B Mitra" pitchFamily="2" charset="-78"/>
              </a:rPr>
              <a:t>یک علامت ستاره خواهید داشت.</a:t>
            </a:r>
            <a:endParaRPr lang="en-US" b="1" dirty="0">
              <a:cs typeface="B Mitra" pitchFamily="2" charset="-78"/>
            </a:endParaRPr>
          </a:p>
          <a:p>
            <a:pPr algn="r" rtl="1" eaLnBrk="1" fontAlgn="auto" hangingPunct="1">
              <a:spcAft>
                <a:spcPts val="0"/>
              </a:spcAft>
              <a:defRPr/>
            </a:pPr>
            <a:endParaRPr lang="fa-I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srcRect/>
          <a:stretch>
            <a:fillRect/>
          </a:stretch>
        </p:blipFill>
        <p:spPr bwMode="auto">
          <a:xfrm>
            <a:off x="228600" y="141288"/>
            <a:ext cx="8763000" cy="6564312"/>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219200" y="304800"/>
            <a:ext cx="7467600" cy="1143000"/>
          </a:xfrm>
        </p:spPr>
        <p:txBody>
          <a:bodyPr/>
          <a:lstStyle/>
          <a:p>
            <a:pPr algn="r" rtl="1" eaLnBrk="1" hangingPunct="1"/>
            <a:r>
              <a:rPr lang="fa-IR" b="1" dirty="0" smtClean="0">
                <a:solidFill>
                  <a:srgbClr val="FF0000"/>
                </a:solidFill>
                <a:ea typeface="2  Titr"/>
                <a:cs typeface="2  Titr"/>
              </a:rPr>
              <a:t>نقشه خطر سیل منطقه/محله من</a:t>
            </a:r>
            <a:endParaRPr lang="fa-IR" dirty="0" smtClean="0">
              <a:solidFill>
                <a:srgbClr val="FF0000"/>
              </a:solidFill>
              <a:ea typeface="2  Titr"/>
              <a:cs typeface="2  Titr"/>
            </a:endParaRPr>
          </a:p>
        </p:txBody>
      </p:sp>
      <p:sp>
        <p:nvSpPr>
          <p:cNvPr id="3" name="Content Placeholder 2"/>
          <p:cNvSpPr>
            <a:spLocks noGrp="1"/>
          </p:cNvSpPr>
          <p:nvPr>
            <p:ph sz="quarter" idx="1"/>
          </p:nvPr>
        </p:nvSpPr>
        <p:spPr>
          <a:xfrm>
            <a:off x="457200" y="1828800"/>
            <a:ext cx="8229600" cy="4800600"/>
          </a:xfrm>
        </p:spPr>
        <p:txBody>
          <a:bodyPr rtlCol="0">
            <a:normAutofit/>
          </a:bodyPr>
          <a:lstStyle/>
          <a:p>
            <a:pPr marL="0" indent="0" algn="r" rtl="1" eaLnBrk="1" fontAlgn="auto" hangingPunct="1">
              <a:spcAft>
                <a:spcPts val="0"/>
              </a:spcAft>
              <a:buFont typeface="Arial" pitchFamily="34" charset="0"/>
              <a:buNone/>
              <a:defRPr/>
            </a:pPr>
            <a:r>
              <a:rPr lang="fa-IR" b="1" dirty="0">
                <a:cs typeface="B Mitra" pitchFamily="2" charset="-78"/>
              </a:rPr>
              <a:t>به ترتیب رسم کنید:</a:t>
            </a:r>
          </a:p>
          <a:p>
            <a:pPr marL="514350" indent="-514350" algn="r" rtl="1" eaLnBrk="1" fontAlgn="auto" hangingPunct="1">
              <a:spcAft>
                <a:spcPts val="0"/>
              </a:spcAft>
              <a:buFont typeface="+mj-lt"/>
              <a:buAutoNum type="arabicPeriod"/>
              <a:defRPr/>
            </a:pPr>
            <a:r>
              <a:rPr lang="fa-IR" b="1" dirty="0" smtClean="0">
                <a:cs typeface="B Mitra" pitchFamily="2" charset="-78"/>
              </a:rPr>
              <a:t>محدوه </a:t>
            </a:r>
            <a:r>
              <a:rPr lang="fa-IR" b="1" dirty="0">
                <a:cs typeface="B Mitra" pitchFamily="2" charset="-78"/>
              </a:rPr>
              <a:t>منطقه/محله</a:t>
            </a:r>
          </a:p>
          <a:p>
            <a:pPr marL="514350" indent="-514350" algn="r" rtl="1" eaLnBrk="1" fontAlgn="auto" hangingPunct="1">
              <a:spcAft>
                <a:spcPts val="0"/>
              </a:spcAft>
              <a:buFont typeface="+mj-lt"/>
              <a:buAutoNum type="arabicPeriod"/>
              <a:defRPr/>
            </a:pPr>
            <a:r>
              <a:rPr lang="fa-IR" b="1" dirty="0" smtClean="0">
                <a:cs typeface="B Mitra" pitchFamily="2" charset="-78"/>
              </a:rPr>
              <a:t>مناطق </a:t>
            </a:r>
            <a:r>
              <a:rPr lang="fa-IR" b="1" dirty="0">
                <a:cs typeface="B Mitra" pitchFamily="2" charset="-78"/>
              </a:rPr>
              <a:t>مهم منطقه/محله (مدرسه، مسجد، پل وغیره) با بعلاوه (+) مشکی</a:t>
            </a:r>
          </a:p>
          <a:p>
            <a:pPr marL="514350" indent="-514350" algn="r" rtl="1" eaLnBrk="1" fontAlgn="auto" hangingPunct="1">
              <a:spcAft>
                <a:spcPts val="0"/>
              </a:spcAft>
              <a:buFont typeface="+mj-lt"/>
              <a:buAutoNum type="arabicPeriod"/>
              <a:defRPr/>
            </a:pPr>
            <a:r>
              <a:rPr lang="fa-IR" b="1" dirty="0" smtClean="0">
                <a:cs typeface="B Mitra" pitchFamily="2" charset="-78"/>
              </a:rPr>
              <a:t>خانه </a:t>
            </a:r>
            <a:r>
              <a:rPr lang="fa-IR" b="1" dirty="0">
                <a:cs typeface="B Mitra" pitchFamily="2" charset="-78"/>
              </a:rPr>
              <a:t>خودتان با ضربدر (</a:t>
            </a:r>
            <a:r>
              <a:rPr lang="fa-IR" b="1" dirty="0">
                <a:solidFill>
                  <a:srgbClr val="0070C0"/>
                </a:solidFill>
                <a:cs typeface="B Mitra" pitchFamily="2" charset="-78"/>
              </a:rPr>
              <a:t>×</a:t>
            </a:r>
            <a:r>
              <a:rPr lang="fa-IR" b="1" dirty="0">
                <a:cs typeface="B Mitra" pitchFamily="2" charset="-78"/>
              </a:rPr>
              <a:t>) آبی</a:t>
            </a:r>
          </a:p>
          <a:p>
            <a:pPr marL="514350" indent="-514350" algn="r" rtl="1" eaLnBrk="1" fontAlgn="auto" hangingPunct="1">
              <a:spcAft>
                <a:spcPts val="0"/>
              </a:spcAft>
              <a:buFont typeface="+mj-lt"/>
              <a:buAutoNum type="arabicPeriod"/>
              <a:defRPr/>
            </a:pPr>
            <a:r>
              <a:rPr lang="fa-IR" b="1" dirty="0" smtClean="0">
                <a:cs typeface="B Mitra" pitchFamily="2" charset="-78"/>
              </a:rPr>
              <a:t>مسیر </a:t>
            </a:r>
            <a:r>
              <a:rPr lang="fa-IR" b="1" dirty="0">
                <a:cs typeface="B Mitra" pitchFamily="2" charset="-78"/>
              </a:rPr>
              <a:t>سیل با فلش (</a:t>
            </a:r>
            <a:r>
              <a:rPr lang="fa-IR" b="1" dirty="0">
                <a:solidFill>
                  <a:srgbClr val="FF0000"/>
                </a:solidFill>
                <a:cs typeface="B Mitra" pitchFamily="2" charset="-78"/>
              </a:rPr>
              <a:t>←</a:t>
            </a:r>
            <a:r>
              <a:rPr lang="fa-IR" b="1" dirty="0">
                <a:cs typeface="B Mitra" pitchFamily="2" charset="-78"/>
              </a:rPr>
              <a:t>) قرمز</a:t>
            </a:r>
          </a:p>
          <a:p>
            <a:pPr marL="514350" indent="-514350" algn="r" rtl="1" eaLnBrk="1" fontAlgn="auto" hangingPunct="1">
              <a:spcAft>
                <a:spcPts val="0"/>
              </a:spcAft>
              <a:buFont typeface="+mj-lt"/>
              <a:buAutoNum type="arabicPeriod"/>
              <a:defRPr/>
            </a:pPr>
            <a:r>
              <a:rPr lang="fa-IR" b="1" dirty="0" smtClean="0">
                <a:cs typeface="B Mitra" pitchFamily="2" charset="-78"/>
              </a:rPr>
              <a:t>مناطق </a:t>
            </a:r>
            <a:r>
              <a:rPr lang="fa-IR" b="1" dirty="0">
                <a:cs typeface="B Mitra" pitchFamily="2" charset="-78"/>
              </a:rPr>
              <a:t>امن با دایره </a:t>
            </a:r>
            <a:r>
              <a:rPr lang="en-US" b="1" dirty="0">
                <a:cs typeface="B Mitra" pitchFamily="2" charset="-78"/>
              </a:rPr>
              <a:t>(</a:t>
            </a:r>
            <a:r>
              <a:rPr lang="en-US" b="1" dirty="0">
                <a:solidFill>
                  <a:srgbClr val="00B050"/>
                </a:solidFill>
                <a:cs typeface="B Mitra" pitchFamily="2" charset="-78"/>
              </a:rPr>
              <a:t>O</a:t>
            </a:r>
            <a:r>
              <a:rPr lang="en-US" b="1" dirty="0">
                <a:cs typeface="B Mitra" pitchFamily="2" charset="-78"/>
              </a:rPr>
              <a:t>) </a:t>
            </a:r>
            <a:r>
              <a:rPr lang="fa-IR" b="1" dirty="0">
                <a:cs typeface="B Mitra" pitchFamily="2" charset="-78"/>
              </a:rPr>
              <a:t>سبز</a:t>
            </a:r>
          </a:p>
          <a:p>
            <a:pPr marL="514350" indent="-514350" algn="r" rtl="1" eaLnBrk="1" fontAlgn="auto" hangingPunct="1">
              <a:spcAft>
                <a:spcPts val="0"/>
              </a:spcAft>
              <a:buFont typeface="+mj-lt"/>
              <a:buAutoNum type="arabicPeriod"/>
              <a:defRPr/>
            </a:pPr>
            <a:r>
              <a:rPr lang="fa-IR" b="1" dirty="0" smtClean="0">
                <a:cs typeface="B Mitra" pitchFamily="2" charset="-78"/>
              </a:rPr>
              <a:t>مسیر </a:t>
            </a:r>
            <a:r>
              <a:rPr lang="fa-IR" b="1" dirty="0">
                <a:cs typeface="B Mitra" pitchFamily="2" charset="-78"/>
              </a:rPr>
              <a:t>فرار با فلش(</a:t>
            </a:r>
            <a:r>
              <a:rPr lang="fa-IR" b="1" dirty="0">
                <a:solidFill>
                  <a:srgbClr val="0070C0"/>
                </a:solidFill>
                <a:cs typeface="B Mitra" pitchFamily="2" charset="-78"/>
              </a:rPr>
              <a:t>←</a:t>
            </a:r>
            <a:r>
              <a:rPr lang="fa-IR" b="1" dirty="0">
                <a:cs typeface="B Mitra" pitchFamily="2" charset="-78"/>
              </a:rPr>
              <a:t>) </a:t>
            </a:r>
            <a:r>
              <a:rPr lang="fa-IR" b="1" dirty="0" smtClean="0">
                <a:cs typeface="B Mitra" pitchFamily="2" charset="-78"/>
              </a:rPr>
              <a:t>آبی</a:t>
            </a:r>
            <a:endParaRPr lang="en-US" b="1" dirty="0">
              <a:cs typeface="B Mitra" pitchFamily="2" charset="-7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152400" y="33338"/>
            <a:ext cx="8839200" cy="6854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noChangeArrowheads="1"/>
          </p:cNvPicPr>
          <p:nvPr/>
        </p:nvPicPr>
        <p:blipFill>
          <a:blip r:embed="rId2"/>
          <a:srcRect/>
          <a:stretch>
            <a:fillRect/>
          </a:stretch>
        </p:blipFill>
        <p:spPr bwMode="auto">
          <a:xfrm>
            <a:off x="228600" y="304800"/>
            <a:ext cx="8566150" cy="6276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rtlCol="0">
            <a:normAutofit/>
          </a:bodyPr>
          <a:lstStyle/>
          <a:p>
            <a:pPr algn="r" rtl="1">
              <a:defRPr/>
            </a:pPr>
            <a:r>
              <a:rPr lang="fa-IR" b="1" dirty="0" smtClean="0">
                <a:solidFill>
                  <a:srgbClr val="FF0000"/>
                </a:solidFill>
                <a:cs typeface="2  Titr" pitchFamily="2" charset="-78"/>
              </a:rPr>
              <a:t>ارزیابی خطر سازه ای</a:t>
            </a:r>
            <a:r>
              <a:rPr lang="fa-IR" b="1" dirty="0" smtClean="0"/>
              <a:t/>
            </a:r>
            <a:br>
              <a:rPr lang="fa-IR" b="1" dirty="0" smtClean="0"/>
            </a:br>
            <a:endParaRPr lang="fa-IR" dirty="0"/>
          </a:p>
        </p:txBody>
      </p:sp>
      <p:sp>
        <p:nvSpPr>
          <p:cNvPr id="3" name="Content Placeholder 2"/>
          <p:cNvSpPr>
            <a:spLocks noGrp="1"/>
          </p:cNvSpPr>
          <p:nvPr>
            <p:ph sz="quarter" idx="1"/>
          </p:nvPr>
        </p:nvSpPr>
        <p:spPr>
          <a:xfrm>
            <a:off x="457200" y="1752600"/>
            <a:ext cx="8229600" cy="4373563"/>
          </a:xfrm>
        </p:spPr>
        <p:txBody>
          <a:bodyPr rtlCol="0">
            <a:noAutofit/>
          </a:bodyPr>
          <a:lstStyle/>
          <a:p>
            <a:pPr algn="just" rtl="1" eaLnBrk="1" fontAlgn="auto" hangingPunct="1">
              <a:spcAft>
                <a:spcPts val="0"/>
              </a:spcAft>
              <a:defRPr/>
            </a:pPr>
            <a:r>
              <a:rPr lang="fa-IR" sz="2600" dirty="0" smtClean="0"/>
              <a:t>مقاومت </a:t>
            </a:r>
            <a:r>
              <a:rPr lang="fa-IR" sz="2600" dirty="0"/>
              <a:t>سازه </a:t>
            </a:r>
            <a:r>
              <a:rPr lang="fa-IR" sz="2600" dirty="0" smtClean="0"/>
              <a:t>هر </a:t>
            </a:r>
            <a:r>
              <a:rPr lang="fa-IR" sz="2600" dirty="0"/>
              <a:t>منزل در برابر مخاطرات مهم </a:t>
            </a:r>
            <a:r>
              <a:rPr lang="fa-IR" sz="2600" dirty="0" smtClean="0"/>
              <a:t>( بخصوص زلزله ، سیل و طوفان ) </a:t>
            </a:r>
            <a:r>
              <a:rPr lang="fa-IR" sz="2600" dirty="0"/>
              <a:t>توسط یک فرد متخصص سنجیده شود. </a:t>
            </a:r>
            <a:endParaRPr lang="fa-IR" sz="2600" dirty="0" smtClean="0"/>
          </a:p>
          <a:p>
            <a:pPr algn="just" rtl="1" eaLnBrk="1" fontAlgn="auto" hangingPunct="1">
              <a:spcAft>
                <a:spcPts val="0"/>
              </a:spcAft>
              <a:defRPr/>
            </a:pPr>
            <a:r>
              <a:rPr lang="fa-IR" sz="2600" dirty="0" smtClean="0"/>
              <a:t>توصیه </a:t>
            </a:r>
            <a:r>
              <a:rPr lang="fa-IR" sz="2600" dirty="0"/>
              <a:t>می شود این کار </a:t>
            </a:r>
            <a:r>
              <a:rPr lang="fa-IR" sz="2600" dirty="0" smtClean="0"/>
              <a:t>3-5 ساله و یا بعد از وقوع هر مخاطره  تکرار شود. </a:t>
            </a:r>
            <a:r>
              <a:rPr lang="fa-IR" sz="2600" dirty="0"/>
              <a:t>در صورتی که به نظر یک متخصص، منزل </a:t>
            </a:r>
            <a:r>
              <a:rPr lang="fa-IR" sz="2600" dirty="0" smtClean="0"/>
              <a:t>شما از مقاومت </a:t>
            </a:r>
            <a:r>
              <a:rPr lang="fa-IR" sz="2600" dirty="0"/>
              <a:t>لازم برخوردار </a:t>
            </a:r>
            <a:r>
              <a:rPr lang="fa-IR" sz="2600" dirty="0" smtClean="0"/>
              <a:t>نیست ، </a:t>
            </a:r>
            <a:r>
              <a:rPr lang="fa-IR" sz="2600" dirty="0"/>
              <a:t>اقدام به مقاوم سازی آن نمایید. البته بهتر است در زمان خرید یا ساخت یک </a:t>
            </a:r>
            <a:r>
              <a:rPr lang="fa-IR" sz="2600" dirty="0" smtClean="0"/>
              <a:t>منزل معیارهای مقاومت </a:t>
            </a:r>
            <a:r>
              <a:rPr lang="fa-IR" sz="2600" dirty="0"/>
              <a:t>در </a:t>
            </a:r>
            <a:r>
              <a:rPr lang="fa-IR" sz="2600" dirty="0" smtClean="0"/>
              <a:t>برابربلایا </a:t>
            </a:r>
            <a:r>
              <a:rPr lang="fa-IR" sz="2600" dirty="0"/>
              <a:t>بدقت سوال و رعایت شود. لازم است که هر خانوار با موارد زیر آشنا باشد و آنرا از آژانس مسکن، سازنده و یا مهندس مربوطه سوال </a:t>
            </a:r>
            <a:r>
              <a:rPr lang="fa-IR" sz="2600" dirty="0" smtClean="0"/>
              <a:t>نماید :</a:t>
            </a:r>
            <a:endParaRPr lang="fa-IR" sz="2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4800" y="304800"/>
            <a:ext cx="5867400" cy="4572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fa-IR" dirty="0" smtClean="0">
                <a:solidFill>
                  <a:srgbClr val="C00000"/>
                </a:solidFill>
                <a:cs typeface="B Mitra" pitchFamily="2" charset="-78"/>
              </a:rPr>
              <a:t>ایران دارای سطح خطر 8 از 10 (بر اساس مرگ ناشی از بلایا) است. </a:t>
            </a:r>
            <a:endParaRPr lang="en-US" dirty="0"/>
          </a:p>
        </p:txBody>
      </p:sp>
      <p:pic>
        <p:nvPicPr>
          <p:cNvPr id="14" name="Content Placeholder 13" descr="Picture1.jpg"/>
          <p:cNvPicPr>
            <a:picLocks noGrp="1" noChangeAspect="1"/>
          </p:cNvPicPr>
          <p:nvPr>
            <p:ph sz="quarter" idx="1"/>
          </p:nvPr>
        </p:nvPicPr>
        <p:blipFill>
          <a:blip r:embed="rId2"/>
          <a:stretch>
            <a:fillRect/>
          </a:stretch>
        </p:blipFill>
        <p:spPr>
          <a:xfrm>
            <a:off x="457200" y="838200"/>
            <a:ext cx="5638800" cy="4572000"/>
          </a:xfrm>
        </p:spPr>
      </p:pic>
      <p:sp>
        <p:nvSpPr>
          <p:cNvPr id="13" name="Text Placeholder 12"/>
          <p:cNvSpPr>
            <a:spLocks noGrp="1"/>
          </p:cNvSpPr>
          <p:nvPr>
            <p:ph type="body" idx="2"/>
          </p:nvPr>
        </p:nvSpPr>
        <p:spPr>
          <a:xfrm>
            <a:off x="6477000" y="381000"/>
            <a:ext cx="2209800" cy="6096000"/>
          </a:xfrm>
        </p:spPr>
        <p:style>
          <a:lnRef idx="0">
            <a:schemeClr val="accent1"/>
          </a:lnRef>
          <a:fillRef idx="3">
            <a:schemeClr val="accent1"/>
          </a:fillRef>
          <a:effectRef idx="3">
            <a:schemeClr val="accent1"/>
          </a:effectRef>
          <a:fontRef idx="minor">
            <a:schemeClr val="lt1"/>
          </a:fontRef>
        </p:style>
        <p:txBody>
          <a:bodyPr>
            <a:noAutofit/>
          </a:bodyPr>
          <a:lstStyle/>
          <a:p>
            <a:pPr algn="ctr" rtl="1"/>
            <a:r>
              <a:rPr lang="fa-IR" sz="2800" dirty="0" smtClean="0">
                <a:latin typeface="2  Nazanin"/>
              </a:rPr>
              <a:t>سوال : به چه دلايلی كشور ايران در سطح آسيب پذيري بالايي در مقابل بلايای طبيعی قراردارد؟</a:t>
            </a:r>
          </a:p>
          <a:p>
            <a:pPr algn="ctr" rtl="1"/>
            <a:r>
              <a:rPr lang="fa-IR" sz="2800" dirty="0" smtClean="0">
                <a:latin typeface="2  Nazanin"/>
              </a:rPr>
              <a:t>1- موقعیت جغرافیایی 2- آسیب پذیری سازه ای و غیرسازه ای</a:t>
            </a:r>
          </a:p>
          <a:p>
            <a:pPr algn="ctr" rtl="1"/>
            <a:r>
              <a:rPr lang="fa-IR" sz="2800" dirty="0" smtClean="0">
                <a:latin typeface="2  Nazanin"/>
              </a:rPr>
              <a:t>3-سطح خطر 80 درصدی</a:t>
            </a:r>
            <a:endParaRPr lang="en-US" sz="2800" dirty="0">
              <a:latin typeface="2  Nazanin"/>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endParaRPr lang="fa-IR" smtClean="0"/>
          </a:p>
        </p:txBody>
      </p:sp>
      <p:pic>
        <p:nvPicPr>
          <p:cNvPr id="25603" name="Picture 2"/>
          <p:cNvPicPr>
            <a:picLocks noGrp="1" noChangeAspect="1" noChangeArrowheads="1"/>
          </p:cNvPicPr>
          <p:nvPr>
            <p:ph sz="quarter" idx="1"/>
          </p:nvPr>
        </p:nvPicPr>
        <p:blipFill>
          <a:blip r:embed="rId2"/>
          <a:stretch>
            <a:fillRect/>
          </a:stretch>
        </p:blipFill>
        <p:spPr>
          <a:xfrm>
            <a:off x="457200" y="1723039"/>
            <a:ext cx="7467600" cy="4627947"/>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endParaRPr lang="fa-IR" smtClean="0"/>
          </a:p>
        </p:txBody>
      </p:sp>
      <p:sp>
        <p:nvSpPr>
          <p:cNvPr id="26627" name="Content Placeholder 2"/>
          <p:cNvSpPr>
            <a:spLocks noGrp="1"/>
          </p:cNvSpPr>
          <p:nvPr>
            <p:ph sz="quarter" idx="1"/>
          </p:nvPr>
        </p:nvSpPr>
        <p:spPr/>
        <p:txBody>
          <a:bodyPr/>
          <a:lstStyle/>
          <a:p>
            <a:pPr eaLnBrk="1" hangingPunct="1"/>
            <a:endParaRPr lang="fa-IR" smtClean="0"/>
          </a:p>
        </p:txBody>
      </p:sp>
      <p:pic>
        <p:nvPicPr>
          <p:cNvPr id="26628" name="Picture 3"/>
          <p:cNvPicPr>
            <a:picLocks noChangeAspect="1" noChangeArrowheads="1"/>
          </p:cNvPicPr>
          <p:nvPr/>
        </p:nvPicPr>
        <p:blipFill>
          <a:blip r:embed="rId2"/>
          <a:srcRect/>
          <a:stretch>
            <a:fillRect/>
          </a:stretch>
        </p:blipFill>
        <p:spPr bwMode="auto">
          <a:xfrm>
            <a:off x="457200" y="304800"/>
            <a:ext cx="8224838"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14313"/>
            <a:ext cx="9144000" cy="838200"/>
          </a:xfrm>
        </p:spPr>
        <p:txBody>
          <a:bodyPr rtlCol="0">
            <a:normAutofit fontScale="90000"/>
          </a:bodyPr>
          <a:lstStyle/>
          <a:p>
            <a:pPr rtl="1" eaLnBrk="1" fontAlgn="auto" hangingPunct="1">
              <a:spcAft>
                <a:spcPts val="0"/>
              </a:spcAft>
              <a:defRPr/>
            </a:pPr>
            <a:r>
              <a:rPr lang="fa-IR" sz="5400" b="1" dirty="0">
                <a:solidFill>
                  <a:srgbClr val="FF0000"/>
                </a:solidFill>
              </a:rPr>
              <a:t>انواع اجزای غیر سازه ای</a:t>
            </a:r>
            <a:r>
              <a:rPr lang="fa-IR" dirty="0">
                <a:solidFill>
                  <a:srgbClr val="FF0000"/>
                </a:solidFill>
              </a:rPr>
              <a:t> </a:t>
            </a:r>
            <a:endParaRPr lang="en-US" dirty="0">
              <a:solidFill>
                <a:srgbClr val="FF0000"/>
              </a:solidFill>
              <a:cs typeface="Times New Roman" pitchFamily="18" charset="0"/>
            </a:endParaRPr>
          </a:p>
        </p:txBody>
      </p:sp>
      <p:sp>
        <p:nvSpPr>
          <p:cNvPr id="10243" name="Rectangle 3"/>
          <p:cNvSpPr>
            <a:spLocks noGrp="1" noChangeArrowheads="1"/>
          </p:cNvSpPr>
          <p:nvPr>
            <p:ph sz="quarter" idx="1"/>
          </p:nvPr>
        </p:nvSpPr>
        <p:spPr>
          <a:xfrm>
            <a:off x="4572000" y="1341438"/>
            <a:ext cx="4175125" cy="3306762"/>
          </a:xfrm>
        </p:spPr>
        <p:txBody>
          <a:bodyPr rtlCol="0">
            <a:normAutofit fontScale="77500" lnSpcReduction="20000"/>
          </a:bodyPr>
          <a:lstStyle/>
          <a:p>
            <a:pPr algn="r" rtl="1" eaLnBrk="1" fontAlgn="auto" hangingPunct="1">
              <a:spcAft>
                <a:spcPts val="0"/>
              </a:spcAft>
              <a:defRPr/>
            </a:pPr>
            <a:r>
              <a:rPr lang="fa-IR" sz="3600" b="1" u="sng" dirty="0">
                <a:cs typeface="Times New Roman" pitchFamily="18" charset="0"/>
              </a:rPr>
              <a:t>اجزای معماری</a:t>
            </a:r>
            <a:endParaRPr lang="en-US" sz="3600" b="1" u="sng" dirty="0">
              <a:cs typeface="Times New Roman" pitchFamily="18" charset="0"/>
            </a:endParaRPr>
          </a:p>
          <a:p>
            <a:pPr algn="r" rtl="1" eaLnBrk="1" fontAlgn="auto" hangingPunct="1">
              <a:spcAft>
                <a:spcPts val="0"/>
              </a:spcAft>
              <a:defRPr/>
            </a:pPr>
            <a:r>
              <a:rPr lang="fa-IR" dirty="0">
                <a:cs typeface="Times New Roman" pitchFamily="18" charset="0"/>
              </a:rPr>
              <a:t>سفت کاری دیوارهای خارجی </a:t>
            </a:r>
          </a:p>
          <a:p>
            <a:pPr algn="r" rtl="1" eaLnBrk="1" fontAlgn="auto" hangingPunct="1">
              <a:spcAft>
                <a:spcPts val="0"/>
              </a:spcAft>
              <a:defRPr/>
            </a:pPr>
            <a:r>
              <a:rPr lang="fa-IR" dirty="0">
                <a:cs typeface="Times New Roman" pitchFamily="18" charset="0"/>
              </a:rPr>
              <a:t>سفت کاری دیوارهای داخلی</a:t>
            </a:r>
          </a:p>
          <a:p>
            <a:pPr algn="r" rtl="1" eaLnBrk="1" fontAlgn="auto" hangingPunct="1">
              <a:spcAft>
                <a:spcPts val="0"/>
              </a:spcAft>
              <a:defRPr/>
            </a:pPr>
            <a:r>
              <a:rPr lang="fa-IR" dirty="0">
                <a:cs typeface="Times New Roman" pitchFamily="18" charset="0"/>
              </a:rPr>
              <a:t>نمای خارجی </a:t>
            </a:r>
            <a:endParaRPr lang="en-US" dirty="0">
              <a:cs typeface="Times New Roman" pitchFamily="18" charset="0"/>
            </a:endParaRPr>
          </a:p>
          <a:p>
            <a:pPr algn="r" rtl="1" eaLnBrk="1" fontAlgn="auto" hangingPunct="1">
              <a:spcAft>
                <a:spcPts val="0"/>
              </a:spcAft>
              <a:defRPr/>
            </a:pPr>
            <a:r>
              <a:rPr lang="fa-IR" dirty="0">
                <a:cs typeface="Times New Roman" pitchFamily="18" charset="0"/>
              </a:rPr>
              <a:t>نمای داخلی</a:t>
            </a:r>
            <a:endParaRPr lang="en-US" dirty="0">
              <a:cs typeface="Times New Roman" pitchFamily="18" charset="0"/>
            </a:endParaRPr>
          </a:p>
          <a:p>
            <a:pPr algn="r" rtl="1" eaLnBrk="1" fontAlgn="auto" hangingPunct="1">
              <a:spcAft>
                <a:spcPts val="0"/>
              </a:spcAft>
              <a:defRPr/>
            </a:pPr>
            <a:r>
              <a:rPr lang="fa-IR" dirty="0">
                <a:cs typeface="Times New Roman" pitchFamily="18" charset="0"/>
              </a:rPr>
              <a:t>جزییات تزیینی </a:t>
            </a:r>
            <a:endParaRPr lang="en-US" dirty="0">
              <a:cs typeface="Times New Roman" pitchFamily="18" charset="0"/>
            </a:endParaRPr>
          </a:p>
          <a:p>
            <a:pPr algn="r" rtl="1" eaLnBrk="1" fontAlgn="auto" hangingPunct="1">
              <a:spcAft>
                <a:spcPts val="0"/>
              </a:spcAft>
              <a:defRPr/>
            </a:pPr>
            <a:r>
              <a:rPr lang="fa-IR" dirty="0">
                <a:cs typeface="Times New Roman" pitchFamily="18" charset="0"/>
              </a:rPr>
              <a:t>سقفهای کاذب</a:t>
            </a:r>
            <a:endParaRPr lang="en-US" dirty="0">
              <a:cs typeface="Times New Roman" pitchFamily="18" charset="0"/>
            </a:endParaRPr>
          </a:p>
          <a:p>
            <a:pPr algn="r" rtl="1" eaLnBrk="1" fontAlgn="auto" hangingPunct="1">
              <a:spcAft>
                <a:spcPts val="0"/>
              </a:spcAft>
              <a:defRPr/>
            </a:pPr>
            <a:r>
              <a:rPr lang="fa-IR" dirty="0">
                <a:cs typeface="Times New Roman" pitchFamily="18" charset="0"/>
              </a:rPr>
              <a:t>جان پناه ها و سایبانها</a:t>
            </a:r>
            <a:endParaRPr lang="en-US" dirty="0">
              <a:cs typeface="Times New Roman" pitchFamily="18" charset="0"/>
            </a:endParaRPr>
          </a:p>
          <a:p>
            <a:pPr algn="r" rtl="1" eaLnBrk="1" fontAlgn="auto" hangingPunct="1">
              <a:spcAft>
                <a:spcPts val="0"/>
              </a:spcAft>
              <a:defRPr/>
            </a:pPr>
            <a:r>
              <a:rPr lang="fa-IR" dirty="0">
                <a:cs typeface="Times New Roman" pitchFamily="18" charset="0"/>
              </a:rPr>
              <a:t>دودکشهای ساختمانی </a:t>
            </a:r>
            <a:endParaRPr lang="en-US" dirty="0">
              <a:cs typeface="Times New Roman" pitchFamily="18" charset="0"/>
            </a:endParaRPr>
          </a:p>
          <a:p>
            <a:pPr algn="r" rtl="1" eaLnBrk="1" fontAlgn="auto" hangingPunct="1">
              <a:spcAft>
                <a:spcPts val="0"/>
              </a:spcAft>
              <a:defRPr/>
            </a:pPr>
            <a:r>
              <a:rPr lang="fa-IR" dirty="0">
                <a:cs typeface="Times New Roman" pitchFamily="18" charset="0"/>
              </a:rPr>
              <a:t>راه پله </a:t>
            </a:r>
            <a:r>
              <a:rPr lang="fa-IR" dirty="0" smtClean="0">
                <a:cs typeface="Times New Roman" pitchFamily="18" charset="0"/>
              </a:rPr>
              <a:t>ها</a:t>
            </a:r>
          </a:p>
          <a:p>
            <a:pPr algn="r" rtl="1" eaLnBrk="1" fontAlgn="auto" hangingPunct="1">
              <a:spcAft>
                <a:spcPts val="0"/>
              </a:spcAft>
              <a:defRPr/>
            </a:pPr>
            <a:endParaRPr lang="en-US" dirty="0"/>
          </a:p>
        </p:txBody>
      </p:sp>
      <p:sp>
        <p:nvSpPr>
          <p:cNvPr id="27652" name="Rectangle 4"/>
          <p:cNvSpPr>
            <a:spLocks noGrp="1" noChangeArrowheads="1"/>
          </p:cNvSpPr>
          <p:nvPr>
            <p:ph sz="quarter" idx="2"/>
          </p:nvPr>
        </p:nvSpPr>
        <p:spPr>
          <a:xfrm>
            <a:off x="323850" y="1341438"/>
            <a:ext cx="4211638" cy="2239962"/>
          </a:xfrm>
        </p:spPr>
        <p:txBody>
          <a:bodyPr>
            <a:normAutofit fontScale="77500" lnSpcReduction="20000"/>
          </a:bodyPr>
          <a:lstStyle/>
          <a:p>
            <a:pPr algn="r" rtl="1" eaLnBrk="1" hangingPunct="1"/>
            <a:r>
              <a:rPr lang="fa-IR" sz="2500" b="1" u="sng" smtClean="0">
                <a:cs typeface="Times New Roman" pitchFamily="18" charset="0"/>
              </a:rPr>
              <a:t>اجزای مکانیکی</a:t>
            </a:r>
            <a:endParaRPr lang="en-US" sz="2500" b="1" u="sng" smtClean="0">
              <a:cs typeface="Times New Roman" pitchFamily="18" charset="0"/>
            </a:endParaRPr>
          </a:p>
          <a:p>
            <a:pPr algn="r" rtl="1" eaLnBrk="1" hangingPunct="1"/>
            <a:r>
              <a:rPr lang="fa-IR" sz="2200" smtClean="0">
                <a:cs typeface="Times New Roman" pitchFamily="18" charset="0"/>
              </a:rPr>
              <a:t>تجهیزات گرمایش-سرمایش و تهویه مطبوع (</a:t>
            </a:r>
            <a:r>
              <a:rPr lang="en-US" sz="2200" smtClean="0">
                <a:cs typeface="Times New Roman" pitchFamily="18" charset="0"/>
              </a:rPr>
              <a:t>HVAC</a:t>
            </a:r>
            <a:r>
              <a:rPr lang="fa-IR" sz="2200" smtClean="0">
                <a:cs typeface="Times New Roman" pitchFamily="18" charset="0"/>
              </a:rPr>
              <a:t>)</a:t>
            </a:r>
            <a:endParaRPr lang="en-US" sz="2200" smtClean="0">
              <a:cs typeface="Times New Roman" pitchFamily="18" charset="0"/>
            </a:endParaRPr>
          </a:p>
          <a:p>
            <a:pPr algn="r" rtl="1" eaLnBrk="1" hangingPunct="1"/>
            <a:r>
              <a:rPr lang="fa-IR" sz="2200" smtClean="0">
                <a:cs typeface="Times New Roman" pitchFamily="18" charset="0"/>
              </a:rPr>
              <a:t>مخازن مایعات و آبگرمکن ها</a:t>
            </a:r>
          </a:p>
          <a:p>
            <a:pPr algn="r" rtl="1" eaLnBrk="1" hangingPunct="1"/>
            <a:r>
              <a:rPr lang="fa-IR" sz="2200" smtClean="0">
                <a:cs typeface="Times New Roman" pitchFamily="18" charset="0"/>
              </a:rPr>
              <a:t>لوله ها</a:t>
            </a:r>
          </a:p>
        </p:txBody>
      </p:sp>
      <p:sp>
        <p:nvSpPr>
          <p:cNvPr id="27653" name="Rectangle 5"/>
          <p:cNvSpPr txBox="1">
            <a:spLocks noChangeArrowheads="1"/>
          </p:cNvSpPr>
          <p:nvPr/>
        </p:nvSpPr>
        <p:spPr bwMode="auto">
          <a:xfrm>
            <a:off x="4648200" y="4484688"/>
            <a:ext cx="4244975" cy="2068512"/>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fa-IR" sz="2500" b="1" u="sng">
                <a:cs typeface="Times New Roman" pitchFamily="18" charset="0"/>
              </a:rPr>
              <a:t>اجزای برقی و مخابراتی</a:t>
            </a:r>
            <a:endParaRPr lang="en-US" sz="2500" b="1" u="sng">
              <a:cs typeface="Times New Roman" pitchFamily="18" charset="0"/>
            </a:endParaRPr>
          </a:p>
          <a:p>
            <a:pPr marL="342900" indent="-342900">
              <a:spcBef>
                <a:spcPct val="20000"/>
              </a:spcBef>
              <a:buFont typeface="Arial" pitchFamily="34" charset="0"/>
              <a:buChar char="•"/>
            </a:pPr>
            <a:r>
              <a:rPr lang="fa-IR" sz="2000">
                <a:cs typeface="Times New Roman" pitchFamily="18" charset="0"/>
              </a:rPr>
              <a:t>تجهیزات برقی و مخابراتی</a:t>
            </a:r>
          </a:p>
          <a:p>
            <a:pPr marL="342900" indent="-342900">
              <a:spcBef>
                <a:spcPct val="20000"/>
              </a:spcBef>
              <a:buFont typeface="Arial" pitchFamily="34" charset="0"/>
              <a:buChar char="•"/>
            </a:pPr>
            <a:r>
              <a:rPr lang="fa-IR" sz="2000">
                <a:cs typeface="Times New Roman" pitchFamily="18" charset="0"/>
              </a:rPr>
              <a:t>سیم کشی ها و کابل کشی ها</a:t>
            </a:r>
          </a:p>
          <a:p>
            <a:pPr marL="342900" indent="-342900">
              <a:spcBef>
                <a:spcPct val="20000"/>
              </a:spcBef>
              <a:buFont typeface="Arial" pitchFamily="34" charset="0"/>
              <a:buChar char="•"/>
            </a:pPr>
            <a:r>
              <a:rPr lang="fa-IR" sz="2000">
                <a:cs typeface="Times New Roman" pitchFamily="18" charset="0"/>
              </a:rPr>
              <a:t>تجهیزات روشنایی</a:t>
            </a:r>
            <a:endParaRPr lang="en-GB" sz="2000">
              <a:cs typeface="Times New Roman" pitchFamily="18" charset="0"/>
            </a:endParaRPr>
          </a:p>
        </p:txBody>
      </p:sp>
      <p:sp>
        <p:nvSpPr>
          <p:cNvPr id="7" name="Rectangle 4"/>
          <p:cNvSpPr txBox="1">
            <a:spLocks noChangeArrowheads="1"/>
          </p:cNvSpPr>
          <p:nvPr/>
        </p:nvSpPr>
        <p:spPr>
          <a:xfrm>
            <a:off x="179388" y="4495800"/>
            <a:ext cx="4316412" cy="1905000"/>
          </a:xfrm>
          <a:prstGeom prst="rect">
            <a:avLst/>
          </a:prstGeom>
        </p:spPr>
        <p:txBody>
          <a:bodyPr>
            <a:normAutofit fontScale="850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gn="r" rtl="1" fontAlgn="auto">
              <a:spcAft>
                <a:spcPts val="0"/>
              </a:spcAft>
              <a:defRPr/>
            </a:pPr>
            <a:r>
              <a:rPr lang="fa-IR" sz="3200" b="1" u="sng" dirty="0">
                <a:cs typeface="Times New Roman" pitchFamily="18" charset="0"/>
              </a:rPr>
              <a:t>تجهیزات داخلی</a:t>
            </a:r>
            <a:endParaRPr lang="en-US" sz="3200" b="1" u="sng" dirty="0">
              <a:cs typeface="Times New Roman" pitchFamily="18" charset="0"/>
            </a:endParaRPr>
          </a:p>
          <a:p>
            <a:pPr algn="r" rtl="1" fontAlgn="auto">
              <a:spcAft>
                <a:spcPts val="0"/>
              </a:spcAft>
              <a:defRPr/>
            </a:pPr>
            <a:r>
              <a:rPr lang="fa-IR" dirty="0">
                <a:cs typeface="Times New Roman" pitchFamily="18" charset="0"/>
              </a:rPr>
              <a:t>قفسه ها</a:t>
            </a:r>
          </a:p>
          <a:p>
            <a:pPr algn="r" rtl="1" fontAlgn="auto">
              <a:spcAft>
                <a:spcPts val="0"/>
              </a:spcAft>
              <a:defRPr/>
            </a:pPr>
            <a:r>
              <a:rPr lang="fa-IR" dirty="0">
                <a:cs typeface="Times New Roman" pitchFamily="18" charset="0"/>
              </a:rPr>
              <a:t>کفهای کاذب</a:t>
            </a:r>
          </a:p>
          <a:p>
            <a:pPr algn="r" rtl="1" fontAlgn="auto">
              <a:spcAft>
                <a:spcPts val="0"/>
              </a:spcAft>
              <a:defRPr/>
            </a:pPr>
            <a:r>
              <a:rPr lang="fa-IR" dirty="0">
                <a:cs typeface="Times New Roman" pitchFamily="18" charset="0"/>
              </a:rPr>
              <a:t>آسانبرها </a:t>
            </a:r>
          </a:p>
          <a:p>
            <a:pPr algn="r" rtl="1" fontAlgn="auto">
              <a:spcAft>
                <a:spcPts val="0"/>
              </a:spcAft>
              <a:defRPr/>
            </a:pPr>
            <a:r>
              <a:rPr lang="fa-IR" dirty="0">
                <a:cs typeface="Times New Roman" pitchFamily="18" charset="0"/>
              </a:rPr>
              <a:t>بالابرها و نقاله ها</a:t>
            </a:r>
            <a:endParaRPr lang="en-GB" dirty="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8229600" cy="5973763"/>
          </a:xfrm>
        </p:spPr>
        <p:txBody>
          <a:bodyPr rtlCol="0">
            <a:normAutofit fontScale="85000" lnSpcReduction="20000"/>
          </a:bodyPr>
          <a:lstStyle/>
          <a:p>
            <a:pPr marL="0" indent="0" algn="ctr" rtl="1" eaLnBrk="1" fontAlgn="auto" hangingPunct="1">
              <a:lnSpc>
                <a:spcPct val="120000"/>
              </a:lnSpc>
              <a:spcAft>
                <a:spcPts val="0"/>
              </a:spcAft>
              <a:buFont typeface="Arial" pitchFamily="34" charset="0"/>
              <a:buNone/>
              <a:defRPr/>
            </a:pPr>
            <a:r>
              <a:rPr lang="fa-IR" sz="4000" b="1" dirty="0">
                <a:solidFill>
                  <a:srgbClr val="FF0000"/>
                </a:solidFill>
              </a:rPr>
              <a:t>ارزیابی خطر غیرسازه ای</a:t>
            </a:r>
            <a:r>
              <a:rPr lang="fa-IR" sz="3600" b="1" dirty="0">
                <a:solidFill>
                  <a:srgbClr val="FF0000"/>
                </a:solidFill>
              </a:rPr>
              <a:t/>
            </a:r>
            <a:br>
              <a:rPr lang="fa-IR" sz="3600" b="1" dirty="0">
                <a:solidFill>
                  <a:srgbClr val="FF0000"/>
                </a:solidFill>
              </a:rPr>
            </a:br>
            <a:r>
              <a:rPr lang="fa-IR" sz="3600" dirty="0"/>
              <a:t>علاوه بر تخریب ساختمان های غیرمقاوم، عوامل غیرسازه ای از علل مرگ و </a:t>
            </a:r>
            <a:r>
              <a:rPr lang="fa-IR" sz="3600" dirty="0" smtClean="0"/>
              <a:t>مصدومیت ناشی </a:t>
            </a:r>
            <a:r>
              <a:rPr lang="fa-IR" sz="3600" dirty="0"/>
              <a:t>از بلایتای طبیعتی در </a:t>
            </a:r>
            <a:r>
              <a:rPr lang="fa-IR" sz="3600" dirty="0" smtClean="0"/>
              <a:t>ایران هستند </a:t>
            </a:r>
            <a:r>
              <a:rPr lang="fa-IR" sz="3600" dirty="0"/>
              <a:t>. </a:t>
            </a:r>
            <a:r>
              <a:rPr lang="fa-IR" sz="3600" dirty="0" smtClean="0"/>
              <a:t>هانطور که در بالا عنوان شد عوامل </a:t>
            </a:r>
            <a:r>
              <a:rPr lang="fa-IR" sz="3600" dirty="0"/>
              <a:t>غیرسازه ای در یک منزل عبارتند از هر جزئی غیر از سقف، دیوار و ستون. به عبارت دیگر تمام لوازم منزل، اشیاء دکوری، </a:t>
            </a:r>
            <a:r>
              <a:rPr lang="fa-IR" sz="3600" dirty="0" smtClean="0"/>
              <a:t>شیشه ها</a:t>
            </a:r>
            <a:r>
              <a:rPr lang="fa-IR" sz="3600" dirty="0"/>
              <a:t>، درب </a:t>
            </a:r>
            <a:r>
              <a:rPr lang="fa-IR" sz="3600" dirty="0" smtClean="0"/>
              <a:t>ها</a:t>
            </a:r>
            <a:r>
              <a:rPr lang="fa-IR" sz="3600" dirty="0"/>
              <a:t>، تاسیسات آب، برق و گاز و غیره در گروه عوامل غیرسازه ای قرار می گیرند.</a:t>
            </a:r>
          </a:p>
          <a:p>
            <a:pPr marL="0" indent="0" algn="just" rtl="1" eaLnBrk="1" fontAlgn="auto" hangingPunct="1">
              <a:lnSpc>
                <a:spcPct val="120000"/>
              </a:lnSpc>
              <a:spcAft>
                <a:spcPts val="0"/>
              </a:spcAft>
              <a:buFont typeface="Arial" pitchFamily="34" charset="0"/>
              <a:buNone/>
              <a:defRPr/>
            </a:pPr>
            <a:r>
              <a:rPr lang="fa-IR" sz="3600" dirty="0" smtClean="0">
                <a:solidFill>
                  <a:srgbClr val="002060"/>
                </a:solidFill>
              </a:rPr>
              <a:t>بخش </a:t>
            </a:r>
            <a:r>
              <a:rPr lang="fa-IR" sz="3600" dirty="0">
                <a:solidFill>
                  <a:srgbClr val="002060"/>
                </a:solidFill>
              </a:rPr>
              <a:t>اعظم هزینه های ساختمان برخلاف تصور مربوط به اجزای غیرسازه ای است و متأسفانه در هنگام وقوع بلایا آسیب پذیرترین و آسیب رسان ترین بخش ساختمان نیز همین عناصر می باشند</a:t>
            </a:r>
            <a:r>
              <a:rPr lang="fa-IR" sz="3600" dirty="0" smtClean="0">
                <a:solidFill>
                  <a:srgbClr val="002060"/>
                </a:solidFill>
              </a:rPr>
              <a:t>.</a:t>
            </a:r>
          </a:p>
          <a:p>
            <a:pPr algn="just" rtl="1" eaLnBrk="1" fontAlgn="auto" hangingPunct="1">
              <a:spcAft>
                <a:spcPts val="0"/>
              </a:spcAft>
              <a:defRPr/>
            </a:pPr>
            <a:endParaRPr lang="fa-I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endParaRPr lang="fa-IR" smtClean="0"/>
          </a:p>
        </p:txBody>
      </p:sp>
      <p:pic>
        <p:nvPicPr>
          <p:cNvPr id="29699" name="Content Placeholder 3"/>
          <p:cNvPicPr>
            <a:picLocks noGrp="1"/>
          </p:cNvPicPr>
          <p:nvPr>
            <p:ph sz="quarter" idx="1"/>
          </p:nvPr>
        </p:nvPicPr>
        <p:blipFill>
          <a:blip r:embed="rId2"/>
          <a:stretch>
            <a:fillRect/>
          </a:stretch>
        </p:blipFill>
        <p:spPr>
          <a:xfrm>
            <a:off x="457200" y="1747839"/>
            <a:ext cx="7467600" cy="4578346"/>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rtlCol="0">
            <a:normAutofit fontScale="92500"/>
          </a:bodyPr>
          <a:lstStyle/>
          <a:p>
            <a:pPr marL="0" indent="0" algn="just" rtl="1" eaLnBrk="1" fontAlgn="auto" hangingPunct="1">
              <a:lnSpc>
                <a:spcPct val="120000"/>
              </a:lnSpc>
              <a:spcAft>
                <a:spcPts val="0"/>
              </a:spcAft>
              <a:buFont typeface="Arial" pitchFamily="34" charset="0"/>
              <a:buNone/>
              <a:defRPr/>
            </a:pPr>
            <a:r>
              <a:rPr lang="fa-IR" dirty="0"/>
              <a:t>هر عامل غیرسازه ای می تواند در صورت جابجا شدن، پرتاب شدن، شکستن یا مسدود کردن مسیرهای خروج </a:t>
            </a:r>
            <a:r>
              <a:rPr lang="fa-IR" dirty="0" smtClean="0"/>
              <a:t>، منجر </a:t>
            </a:r>
            <a:r>
              <a:rPr lang="fa-IR" dirty="0"/>
              <a:t>به مرگ یا مصدومیت شود. پس لازم است هر </a:t>
            </a:r>
            <a:r>
              <a:rPr lang="fa-IR" dirty="0" smtClean="0"/>
              <a:t>خانوار، عوامل </a:t>
            </a:r>
            <a:r>
              <a:rPr lang="fa-IR" dirty="0"/>
              <a:t>غیرسازه ای که ممکن است در اثر مثلا یک زلزله جابجا یا پرتاب </a:t>
            </a:r>
            <a:r>
              <a:rPr lang="fa-IR" dirty="0" smtClean="0"/>
              <a:t>شود ، </a:t>
            </a:r>
            <a:r>
              <a:rPr lang="fa-IR" dirty="0"/>
              <a:t>بشکند یا مسیر خروج را مستدود نماید شناسایی و برای حل آن بکوشد. </a:t>
            </a:r>
          </a:p>
          <a:p>
            <a:pPr marL="0" indent="0" algn="ctr" rtl="1" eaLnBrk="1" fontAlgn="auto" hangingPunct="1">
              <a:spcAft>
                <a:spcPts val="0"/>
              </a:spcAft>
              <a:buFont typeface="Arial" pitchFamily="34" charset="0"/>
              <a:buNone/>
              <a:defRPr/>
            </a:pPr>
            <a:r>
              <a:rPr lang="fa-IR" sz="5200" dirty="0">
                <a:solidFill>
                  <a:srgbClr val="00B050"/>
                </a:solidFill>
                <a:cs typeface="2  Titr" pitchFamily="2" charset="-78"/>
              </a:rPr>
              <a:t>راهکارهای کاهش آسیب پذیری غیرسازه ای</a:t>
            </a:r>
          </a:p>
          <a:p>
            <a:pPr algn="just" rtl="1" eaLnBrk="1" fontAlgn="auto" hangingPunct="1">
              <a:lnSpc>
                <a:spcPct val="120000"/>
              </a:lnSpc>
              <a:spcAft>
                <a:spcPts val="0"/>
              </a:spcAft>
              <a:defRPr/>
            </a:pPr>
            <a:r>
              <a:rPr lang="fa-IR" dirty="0" smtClean="0"/>
              <a:t>روش </a:t>
            </a:r>
            <a:r>
              <a:rPr lang="fa-IR" dirty="0"/>
              <a:t>هاي گوناگوني براي كاهش خطرات محتمل مرتبط با آسيب زلزله بر اجزاي غيرسازه اي وجود دارد. </a:t>
            </a:r>
          </a:p>
          <a:p>
            <a:pPr algn="just" rtl="1" eaLnBrk="1" fontAlgn="auto" hangingPunct="1">
              <a:lnSpc>
                <a:spcPct val="120000"/>
              </a:lnSpc>
              <a:spcAft>
                <a:spcPts val="0"/>
              </a:spcAft>
              <a:defRPr/>
            </a:pPr>
            <a:r>
              <a:rPr lang="fa-IR" dirty="0" smtClean="0"/>
              <a:t>اين </a:t>
            </a:r>
            <a:r>
              <a:rPr lang="fa-IR" dirty="0"/>
              <a:t>راه‌كارها مي‌توانند گام هاي ساده و ابتدايي مبتني بر تشخيص عاميانه و غير فني تا اقدامات پيچيده تخصصي باشند. گام هاي ساده شامل تغيير محل اثاثيه سنگين و مرتفع از نزديكي راهروها ، درها و تختخواب ها و نيز اجراي بعضي از جزئيات مهاربندي مي </a:t>
            </a:r>
            <a:r>
              <a:rPr lang="fa-IR" dirty="0" smtClean="0"/>
              <a:t>باشد</a:t>
            </a:r>
            <a:r>
              <a:rPr lang="fa-IR" dirty="0"/>
              <a:t> </a:t>
            </a:r>
            <a:r>
              <a:rPr lang="fa-IR" dirty="0" smtClean="0"/>
              <a:t>که در پایین بدان اشاره خواهد شد :</a:t>
            </a:r>
            <a:endParaRPr lang="fa-IR" dirty="0"/>
          </a:p>
          <a:p>
            <a:pPr eaLnBrk="1" fontAlgn="auto" hangingPunct="1">
              <a:spcAft>
                <a:spcPts val="0"/>
              </a:spcAft>
              <a:defRPr/>
            </a:pPr>
            <a:endParaRPr lang="fa-I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5897563"/>
          </a:xfrm>
        </p:spPr>
        <p:txBody>
          <a:bodyPr rtlCol="0">
            <a:normAutofit fontScale="25000" lnSpcReduction="20000"/>
          </a:bodyPr>
          <a:lstStyle/>
          <a:p>
            <a:pPr marL="0" indent="0" algn="r" rtl="1" eaLnBrk="1" fontAlgn="auto" hangingPunct="1">
              <a:spcAft>
                <a:spcPts val="0"/>
              </a:spcAft>
              <a:buFont typeface="Arial" pitchFamily="34" charset="0"/>
              <a:buNone/>
              <a:defRPr/>
            </a:pPr>
            <a:endParaRPr lang="fa-IR" sz="5600" dirty="0" smtClean="0">
              <a:solidFill>
                <a:srgbClr val="00B050"/>
              </a:solidFill>
            </a:endParaRPr>
          </a:p>
          <a:p>
            <a:pPr marL="0" indent="0" algn="ctr" rtl="1" eaLnBrk="1" fontAlgn="auto" hangingPunct="1">
              <a:spcAft>
                <a:spcPts val="0"/>
              </a:spcAft>
              <a:buFont typeface="Arial" pitchFamily="34" charset="0"/>
              <a:buNone/>
              <a:defRPr/>
            </a:pPr>
            <a:r>
              <a:rPr lang="fa-IR" sz="12800" dirty="0" smtClean="0">
                <a:solidFill>
                  <a:srgbClr val="00B050"/>
                </a:solidFill>
                <a:cs typeface="2  Titr" pitchFamily="2" charset="-78"/>
              </a:rPr>
              <a:t>راهکارهای </a:t>
            </a:r>
            <a:r>
              <a:rPr lang="fa-IR" sz="12800" dirty="0">
                <a:solidFill>
                  <a:srgbClr val="00B050"/>
                </a:solidFill>
                <a:cs typeface="2  Titr" pitchFamily="2" charset="-78"/>
              </a:rPr>
              <a:t>کاهش آسیب پذیری غیرسازه </a:t>
            </a:r>
            <a:r>
              <a:rPr lang="fa-IR" sz="12800" dirty="0" smtClean="0">
                <a:solidFill>
                  <a:srgbClr val="00B050"/>
                </a:solidFill>
                <a:cs typeface="2  Titr" pitchFamily="2" charset="-78"/>
              </a:rPr>
              <a:t>ای</a:t>
            </a:r>
          </a:p>
          <a:p>
            <a:pPr marL="0" indent="0" algn="ctr" rtl="1" eaLnBrk="1" fontAlgn="auto" hangingPunct="1">
              <a:spcAft>
                <a:spcPts val="0"/>
              </a:spcAft>
              <a:buFont typeface="Arial" pitchFamily="34" charset="0"/>
              <a:buNone/>
              <a:defRPr/>
            </a:pPr>
            <a:endParaRPr lang="fa-IR" sz="4500" dirty="0" smtClean="0">
              <a:solidFill>
                <a:srgbClr val="00B050"/>
              </a:solidFill>
            </a:endParaRPr>
          </a:p>
          <a:p>
            <a:pPr algn="r" rtl="1" eaLnBrk="1" fontAlgn="auto" hangingPunct="1">
              <a:spcAft>
                <a:spcPts val="0"/>
              </a:spcAft>
              <a:defRPr/>
            </a:pPr>
            <a:r>
              <a:rPr lang="fa-IR" sz="8400" b="1" dirty="0" smtClean="0">
                <a:solidFill>
                  <a:srgbClr val="FF0000"/>
                </a:solidFill>
              </a:rPr>
              <a:t>حذف عامل : </a:t>
            </a:r>
            <a:r>
              <a:rPr lang="fa-IR" sz="8400" dirty="0"/>
              <a:t>مثلا </a:t>
            </a:r>
            <a:r>
              <a:rPr lang="fa-IR" sz="8400" dirty="0" smtClean="0"/>
              <a:t>حذف </a:t>
            </a:r>
            <a:r>
              <a:rPr lang="fa-IR" sz="8400" dirty="0"/>
              <a:t>یک شی دکوری غیر </a:t>
            </a:r>
            <a:r>
              <a:rPr lang="fa-IR" sz="8400" dirty="0" smtClean="0"/>
              <a:t>ضروری</a:t>
            </a:r>
            <a:endParaRPr lang="fa-IR" sz="8400" dirty="0"/>
          </a:p>
          <a:p>
            <a:pPr algn="r" rtl="1" eaLnBrk="1" fontAlgn="auto" hangingPunct="1">
              <a:spcAft>
                <a:spcPts val="0"/>
              </a:spcAft>
              <a:defRPr/>
            </a:pPr>
            <a:r>
              <a:rPr lang="fa-IR" sz="8400" b="1" dirty="0">
                <a:solidFill>
                  <a:srgbClr val="FF0000"/>
                </a:solidFill>
              </a:rPr>
              <a:t>جابجا کردن عامل : </a:t>
            </a:r>
            <a:r>
              <a:rPr lang="fa-IR" sz="8400" dirty="0"/>
              <a:t>مثلا جابجا کردن یک گلدان یا شی سنگین از بالای کمد، </a:t>
            </a:r>
            <a:r>
              <a:rPr lang="fa-IR" sz="8400" dirty="0" smtClean="0"/>
              <a:t>قرار </a:t>
            </a:r>
            <a:r>
              <a:rPr lang="fa-IR" sz="8400" dirty="0"/>
              <a:t>دادن </a:t>
            </a:r>
            <a:r>
              <a:rPr lang="fa-IR" sz="8400" dirty="0" smtClean="0"/>
              <a:t>اشیاء سنگین </a:t>
            </a:r>
            <a:r>
              <a:rPr lang="fa-IR" sz="8400" dirty="0"/>
              <a:t>و </a:t>
            </a:r>
            <a:r>
              <a:rPr lang="fa-IR" sz="8400" dirty="0" smtClean="0"/>
              <a:t>خطرناک </a:t>
            </a:r>
            <a:r>
              <a:rPr lang="fa-IR" sz="8400" dirty="0"/>
              <a:t>در </a:t>
            </a:r>
            <a:r>
              <a:rPr lang="fa-IR" sz="8400" dirty="0" smtClean="0"/>
              <a:t>طبقات </a:t>
            </a:r>
            <a:r>
              <a:rPr lang="fa-IR" sz="8400" dirty="0"/>
              <a:t>پایینی کابینت ها، برداشتن تخت بچه از کنار یک شیشه بزرگ</a:t>
            </a:r>
          </a:p>
          <a:p>
            <a:pPr algn="r" rtl="1" eaLnBrk="1" fontAlgn="auto" hangingPunct="1">
              <a:spcAft>
                <a:spcPts val="0"/>
              </a:spcAft>
              <a:defRPr/>
            </a:pPr>
            <a:r>
              <a:rPr lang="fa-IR" sz="8400" b="1" dirty="0">
                <a:solidFill>
                  <a:srgbClr val="FF0000"/>
                </a:solidFill>
              </a:rPr>
              <a:t>محکم کردن عامل در جای خود : </a:t>
            </a:r>
            <a:r>
              <a:rPr lang="fa-IR" sz="8400" dirty="0"/>
              <a:t>مثلا محکم کردن کمدها یا بوفه دکوری به دیوار، نصب </a:t>
            </a:r>
            <a:r>
              <a:rPr lang="fa-IR" sz="8400" dirty="0" smtClean="0"/>
              <a:t>قفل به </a:t>
            </a:r>
            <a:r>
              <a:rPr lang="fa-IR" sz="8400" dirty="0"/>
              <a:t>درب </a:t>
            </a:r>
            <a:r>
              <a:rPr lang="fa-IR" sz="8400" dirty="0" smtClean="0"/>
              <a:t>کابینت ها</a:t>
            </a:r>
            <a:r>
              <a:rPr lang="fa-IR" sz="8400" dirty="0"/>
              <a:t>، لمینتت </a:t>
            </a:r>
            <a:r>
              <a:rPr lang="fa-IR" sz="8400" dirty="0" smtClean="0"/>
              <a:t>کردن </a:t>
            </a:r>
            <a:r>
              <a:rPr lang="fa-IR" sz="8400" dirty="0"/>
              <a:t>شیشه ها</a:t>
            </a:r>
          </a:p>
          <a:p>
            <a:pPr algn="r" rtl="1" eaLnBrk="1" fontAlgn="auto" hangingPunct="1">
              <a:spcAft>
                <a:spcPts val="0"/>
              </a:spcAft>
              <a:defRPr/>
            </a:pPr>
            <a:r>
              <a:rPr lang="fa-IR" sz="8400" b="1" dirty="0">
                <a:solidFill>
                  <a:srgbClr val="FF0000"/>
                </a:solidFill>
              </a:rPr>
              <a:t>تغییر شکل عامل : </a:t>
            </a:r>
            <a:r>
              <a:rPr lang="fa-IR" sz="8400" dirty="0"/>
              <a:t>مثلا تغییر درب ها بگونه ای که همواره به بیرون باز شوند. گیر کردن در پشت در بسته، باعث مرگ و زیر آوار ماندن </a:t>
            </a:r>
            <a:r>
              <a:rPr lang="fa-IR" sz="8400" dirty="0" smtClean="0"/>
              <a:t>بسیاری </a:t>
            </a:r>
            <a:r>
              <a:rPr lang="fa-IR" sz="8400" dirty="0"/>
              <a:t>از هموطنان عزیزمان شده است.</a:t>
            </a:r>
          </a:p>
          <a:p>
            <a:pPr algn="r" rtl="1" eaLnBrk="1" fontAlgn="auto" hangingPunct="1">
              <a:spcAft>
                <a:spcPts val="0"/>
              </a:spcAft>
              <a:defRPr/>
            </a:pPr>
            <a:r>
              <a:rPr lang="fa-IR" sz="8400" b="1" dirty="0">
                <a:solidFill>
                  <a:srgbClr val="FF0000"/>
                </a:solidFill>
              </a:rPr>
              <a:t>نصب سامانه های هشدار اولیه : </a:t>
            </a:r>
            <a:r>
              <a:rPr lang="fa-IR" sz="8400" dirty="0"/>
              <a:t>مانند نصب هشدار دهنده های دود آتش در منزل و قرار داشتن خانوار در برنامه </a:t>
            </a:r>
            <a:r>
              <a:rPr lang="fa-IR" sz="8400" dirty="0" smtClean="0"/>
              <a:t>هشدار اولیه </a:t>
            </a:r>
            <a:r>
              <a:rPr lang="fa-IR" sz="8400" dirty="0"/>
              <a:t>مخاطرات مهم آب و هوایی مانند سیل و طوفان</a:t>
            </a:r>
          </a:p>
          <a:p>
            <a:pPr algn="r" rtl="1" eaLnBrk="1" fontAlgn="auto" hangingPunct="1">
              <a:spcAft>
                <a:spcPts val="0"/>
              </a:spcAft>
              <a:defRPr/>
            </a:pPr>
            <a:r>
              <a:rPr lang="fa-IR" sz="8400" b="1" dirty="0">
                <a:solidFill>
                  <a:srgbClr val="FF0000"/>
                </a:solidFill>
              </a:rPr>
              <a:t>تعمیر تاسیسات : </a:t>
            </a:r>
            <a:r>
              <a:rPr lang="fa-IR" sz="8400" dirty="0"/>
              <a:t>مثلا با بررسی فرسودگی سیم های برق، لوله ها و شیرهای گاز و </a:t>
            </a:r>
            <a:r>
              <a:rPr lang="fa-IR" sz="8400" dirty="0" smtClean="0"/>
              <a:t>تعمیرآن ها</a:t>
            </a:r>
          </a:p>
          <a:p>
            <a:pPr marL="0" indent="0" algn="r" rtl="1" eaLnBrk="1" fontAlgn="auto" hangingPunct="1">
              <a:spcAft>
                <a:spcPts val="0"/>
              </a:spcAft>
              <a:buFont typeface="Arial" pitchFamily="34" charset="0"/>
              <a:buNone/>
              <a:defRPr/>
            </a:pPr>
            <a:endParaRPr lang="fa-IR" sz="8400" dirty="0"/>
          </a:p>
          <a:p>
            <a:pPr marL="0" indent="0" algn="r" rtl="1" eaLnBrk="1" fontAlgn="auto" hangingPunct="1">
              <a:spcAft>
                <a:spcPts val="0"/>
              </a:spcAft>
              <a:buFont typeface="Arial" pitchFamily="34" charset="0"/>
              <a:buNone/>
              <a:defRPr/>
            </a:pPr>
            <a:r>
              <a:rPr lang="fa-IR" sz="8400" b="1" dirty="0">
                <a:solidFill>
                  <a:srgbClr val="7030A0"/>
                </a:solidFill>
              </a:rPr>
              <a:t>توجه: </a:t>
            </a:r>
            <a:r>
              <a:rPr lang="fa-IR" sz="8400" dirty="0">
                <a:solidFill>
                  <a:srgbClr val="7030A0"/>
                </a:solidFill>
              </a:rPr>
              <a:t>معمولا کاهش آسیب پذیری عوامل غیرسازه ای کم یا بدون هزینه می باشد و به مقدار زیادی از مرگ و صدمات می کاهد.</a:t>
            </a:r>
          </a:p>
          <a:p>
            <a:pPr eaLnBrk="1" fontAlgn="auto" hangingPunct="1">
              <a:spcAft>
                <a:spcPts val="0"/>
              </a:spcAft>
              <a:defRPr/>
            </a:pPr>
            <a:endParaRPr lang="fa-I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endParaRPr lang="fa-IR" smtClean="0"/>
          </a:p>
        </p:txBody>
      </p:sp>
      <p:sp>
        <p:nvSpPr>
          <p:cNvPr id="32771" name="Content Placeholder 2"/>
          <p:cNvSpPr>
            <a:spLocks noGrp="1"/>
          </p:cNvSpPr>
          <p:nvPr>
            <p:ph sz="quarter" idx="1"/>
          </p:nvPr>
        </p:nvSpPr>
        <p:spPr/>
        <p:txBody>
          <a:bodyPr/>
          <a:lstStyle/>
          <a:p>
            <a:pPr eaLnBrk="1" hangingPunct="1"/>
            <a:endParaRPr lang="fa-IR" smtClean="0"/>
          </a:p>
        </p:txBody>
      </p:sp>
      <p:pic>
        <p:nvPicPr>
          <p:cNvPr id="32772" name="Picture 2"/>
          <p:cNvPicPr>
            <a:picLocks noChangeAspect="1" noChangeArrowheads="1"/>
          </p:cNvPicPr>
          <p:nvPr/>
        </p:nvPicPr>
        <p:blipFill>
          <a:blip r:embed="rId2"/>
          <a:srcRect/>
          <a:stretch>
            <a:fillRect/>
          </a:stretch>
        </p:blipFill>
        <p:spPr bwMode="auto">
          <a:xfrm>
            <a:off x="152400" y="228600"/>
            <a:ext cx="8767763" cy="6477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endParaRPr lang="fa-IR" smtClean="0"/>
          </a:p>
        </p:txBody>
      </p:sp>
      <p:sp>
        <p:nvSpPr>
          <p:cNvPr id="33795" name="Content Placeholder 2"/>
          <p:cNvSpPr>
            <a:spLocks noGrp="1"/>
          </p:cNvSpPr>
          <p:nvPr>
            <p:ph sz="quarter" idx="1"/>
          </p:nvPr>
        </p:nvSpPr>
        <p:spPr/>
        <p:txBody>
          <a:bodyPr/>
          <a:lstStyle/>
          <a:p>
            <a:pPr eaLnBrk="1" hangingPunct="1"/>
            <a:endParaRPr lang="fa-IR" smtClean="0"/>
          </a:p>
        </p:txBody>
      </p:sp>
      <p:pic>
        <p:nvPicPr>
          <p:cNvPr id="33796" name="Picture 2"/>
          <p:cNvPicPr>
            <a:picLocks noChangeAspect="1" noChangeArrowheads="1"/>
          </p:cNvPicPr>
          <p:nvPr/>
        </p:nvPicPr>
        <p:blipFill>
          <a:blip r:embed="rId2"/>
          <a:srcRect/>
          <a:stretch>
            <a:fillRect/>
          </a:stretch>
        </p:blipFill>
        <p:spPr bwMode="auto">
          <a:xfrm>
            <a:off x="4572000" y="381000"/>
            <a:ext cx="4105275" cy="5715000"/>
          </a:xfrm>
          <a:prstGeom prst="rect">
            <a:avLst/>
          </a:prstGeom>
          <a:noFill/>
          <a:ln w="9525">
            <a:noFill/>
            <a:miter lim="800000"/>
            <a:headEnd/>
            <a:tailEnd/>
          </a:ln>
          <a:effectLst/>
        </p:spPr>
      </p:pic>
      <p:pic>
        <p:nvPicPr>
          <p:cNvPr id="33797" name="Picture 3"/>
          <p:cNvPicPr>
            <a:picLocks noChangeAspect="1" noChangeArrowheads="1"/>
          </p:cNvPicPr>
          <p:nvPr/>
        </p:nvPicPr>
        <p:blipFill>
          <a:blip r:embed="rId3"/>
          <a:srcRect/>
          <a:stretch>
            <a:fillRect/>
          </a:stretch>
        </p:blipFill>
        <p:spPr bwMode="auto">
          <a:xfrm>
            <a:off x="228600" y="381000"/>
            <a:ext cx="4343400" cy="55626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endParaRPr lang="fa-IR" smtClean="0"/>
          </a:p>
        </p:txBody>
      </p:sp>
      <p:sp>
        <p:nvSpPr>
          <p:cNvPr id="34819" name="Content Placeholder 2"/>
          <p:cNvSpPr>
            <a:spLocks noGrp="1"/>
          </p:cNvSpPr>
          <p:nvPr>
            <p:ph sz="quarter" idx="1"/>
          </p:nvPr>
        </p:nvSpPr>
        <p:spPr/>
        <p:txBody>
          <a:bodyPr/>
          <a:lstStyle/>
          <a:p>
            <a:pPr eaLnBrk="1" hangingPunct="1"/>
            <a:endParaRPr lang="fa-IR" smtClean="0"/>
          </a:p>
        </p:txBody>
      </p:sp>
      <p:pic>
        <p:nvPicPr>
          <p:cNvPr id="34820" name="Picture 2"/>
          <p:cNvPicPr>
            <a:picLocks noChangeAspect="1" noChangeArrowheads="1"/>
          </p:cNvPicPr>
          <p:nvPr/>
        </p:nvPicPr>
        <p:blipFill>
          <a:blip r:embed="rId2"/>
          <a:srcRect/>
          <a:stretch>
            <a:fillRect/>
          </a:stretch>
        </p:blipFill>
        <p:spPr bwMode="auto">
          <a:xfrm>
            <a:off x="381000" y="247650"/>
            <a:ext cx="8305800" cy="589121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4925" y="115888"/>
            <a:ext cx="9074150" cy="990600"/>
          </a:xfrm>
        </p:spPr>
        <p:txBody>
          <a:bodyPr>
            <a:normAutofit fontScale="90000"/>
          </a:bodyPr>
          <a:lstStyle/>
          <a:p>
            <a:pPr algn="ctr" rtl="1" eaLnBrk="1" hangingPunct="1"/>
            <a:r>
              <a:rPr lang="fa-IR" sz="3000" b="1" dirty="0" smtClean="0">
                <a:solidFill>
                  <a:srgbClr val="C00000"/>
                </a:solidFill>
                <a:cs typeface="B Mitra" pitchFamily="2" charset="-78"/>
              </a:rPr>
              <a:t>مقاومت پایین 97 درصد ساختمان های روستایی کشور </a:t>
            </a:r>
            <a:r>
              <a:rPr lang="en-US" sz="3000" b="1" dirty="0" smtClean="0">
                <a:solidFill>
                  <a:srgbClr val="C00000"/>
                </a:solidFill>
                <a:cs typeface="B Mitra" pitchFamily="2" charset="-78"/>
              </a:rPr>
              <a:t/>
            </a:r>
            <a:br>
              <a:rPr lang="en-US" sz="3000" b="1" dirty="0" smtClean="0">
                <a:solidFill>
                  <a:srgbClr val="C00000"/>
                </a:solidFill>
                <a:cs typeface="B Mitra" pitchFamily="2" charset="-78"/>
              </a:rPr>
            </a:br>
            <a:r>
              <a:rPr lang="fa-IR" sz="3000" b="1" dirty="0" smtClean="0">
                <a:solidFill>
                  <a:srgbClr val="C00000"/>
                </a:solidFill>
                <a:cs typeface="B Mitra" pitchFamily="2" charset="-78"/>
              </a:rPr>
              <a:t>در برابر زلزله</a:t>
            </a:r>
            <a:endParaRPr lang="en-US" sz="3000" b="1" dirty="0" smtClean="0">
              <a:solidFill>
                <a:srgbClr val="C00000"/>
              </a:solidFill>
              <a:cs typeface="B Mitra" pitchFamily="2" charset="-78"/>
            </a:endParaRPr>
          </a:p>
        </p:txBody>
      </p:sp>
      <p:pic>
        <p:nvPicPr>
          <p:cNvPr id="27651" name="Picture 2"/>
          <p:cNvPicPr>
            <a:picLocks noChangeAspect="1" noChangeArrowheads="1"/>
          </p:cNvPicPr>
          <p:nvPr/>
        </p:nvPicPr>
        <p:blipFill>
          <a:blip r:embed="rId2" cstate="print"/>
          <a:srcRect/>
          <a:stretch>
            <a:fillRect/>
          </a:stretch>
        </p:blipFill>
        <p:spPr bwMode="auto">
          <a:xfrm>
            <a:off x="1092200" y="4292600"/>
            <a:ext cx="3024188" cy="2232025"/>
          </a:xfrm>
          <a:prstGeom prst="rect">
            <a:avLst/>
          </a:prstGeom>
          <a:noFill/>
          <a:ln w="9525">
            <a:noFill/>
            <a:miter lim="800000"/>
            <a:headEnd/>
            <a:tailEnd/>
          </a:ln>
        </p:spPr>
      </p:pic>
      <p:pic>
        <p:nvPicPr>
          <p:cNvPr id="27652" name="Picture 1"/>
          <p:cNvPicPr>
            <a:picLocks noChangeAspect="1" noChangeArrowheads="1"/>
          </p:cNvPicPr>
          <p:nvPr/>
        </p:nvPicPr>
        <p:blipFill>
          <a:blip r:embed="rId3" cstate="print"/>
          <a:srcRect/>
          <a:stretch>
            <a:fillRect/>
          </a:stretch>
        </p:blipFill>
        <p:spPr bwMode="auto">
          <a:xfrm>
            <a:off x="1050925" y="1773238"/>
            <a:ext cx="3065463" cy="2298700"/>
          </a:xfrm>
          <a:prstGeom prst="rect">
            <a:avLst/>
          </a:prstGeom>
          <a:noFill/>
          <a:ln w="9525">
            <a:no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4908550" y="1773238"/>
            <a:ext cx="3109913" cy="2325687"/>
          </a:xfrm>
          <a:prstGeom prst="rect">
            <a:avLst/>
          </a:prstGeom>
          <a:noFill/>
          <a:ln w="9525">
            <a:noFill/>
            <a:miter lim="800000"/>
            <a:headEnd/>
            <a:tailEnd/>
          </a:ln>
        </p:spPr>
      </p:pic>
      <p:pic>
        <p:nvPicPr>
          <p:cNvPr id="27654" name="Picture 2"/>
          <p:cNvPicPr>
            <a:picLocks noChangeAspect="1" noChangeArrowheads="1"/>
          </p:cNvPicPr>
          <p:nvPr/>
        </p:nvPicPr>
        <p:blipFill>
          <a:blip r:embed="rId5" cstate="print"/>
          <a:srcRect/>
          <a:stretch>
            <a:fillRect/>
          </a:stretch>
        </p:blipFill>
        <p:spPr bwMode="auto">
          <a:xfrm>
            <a:off x="4945063" y="4292600"/>
            <a:ext cx="3132137"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rtlCol="0">
            <a:normAutofit/>
          </a:bodyPr>
          <a:lstStyle/>
          <a:p>
            <a:pPr algn="r" rtl="1" eaLnBrk="1" fontAlgn="auto" hangingPunct="1">
              <a:spcAft>
                <a:spcPts val="0"/>
              </a:spcAft>
              <a:defRPr/>
            </a:pPr>
            <a:r>
              <a:rPr lang="fa-IR" b="1" dirty="0">
                <a:solidFill>
                  <a:srgbClr val="00B050"/>
                </a:solidFill>
              </a:rPr>
              <a:t>کیف اضطراری </a:t>
            </a:r>
            <a:r>
              <a:rPr lang="fa-IR" b="1" dirty="0" smtClean="0">
                <a:solidFill>
                  <a:srgbClr val="00B050"/>
                </a:solidFill>
              </a:rPr>
              <a:t>خانواده</a:t>
            </a:r>
            <a:endParaRPr lang="fa-IR" dirty="0">
              <a:solidFill>
                <a:srgbClr val="00B050"/>
              </a:solidFill>
            </a:endParaRPr>
          </a:p>
        </p:txBody>
      </p:sp>
      <p:sp>
        <p:nvSpPr>
          <p:cNvPr id="3" name="Content Placeholder 2"/>
          <p:cNvSpPr>
            <a:spLocks noGrp="1"/>
          </p:cNvSpPr>
          <p:nvPr>
            <p:ph sz="quarter" idx="1"/>
          </p:nvPr>
        </p:nvSpPr>
        <p:spPr>
          <a:xfrm>
            <a:off x="457200" y="990600"/>
            <a:ext cx="8229600" cy="5638800"/>
          </a:xfrm>
        </p:spPr>
        <p:txBody>
          <a:bodyPr rtlCol="0">
            <a:normAutofit fontScale="40000" lnSpcReduction="20000"/>
          </a:bodyPr>
          <a:lstStyle/>
          <a:p>
            <a:pPr marL="0" indent="0" algn="just" rtl="1" eaLnBrk="1" fontAlgn="auto" hangingPunct="1">
              <a:spcAft>
                <a:spcPts val="0"/>
              </a:spcAft>
              <a:buFont typeface="Arial" pitchFamily="34" charset="0"/>
              <a:buNone/>
              <a:defRPr/>
            </a:pPr>
            <a:r>
              <a:rPr lang="fa-IR" sz="3600" dirty="0" smtClean="0"/>
              <a:t>هر </a:t>
            </a:r>
            <a:r>
              <a:rPr lang="fa-IR" sz="3600" dirty="0"/>
              <a:t>خانوار باید دارای یک کیف اضطراری در منزل و یک کیف اضطراری در صندوق عقب ماشین شامل اقلام زیر باشد. دقت کنید در </a:t>
            </a:r>
            <a:r>
              <a:rPr lang="fa-IR" sz="3600" dirty="0" smtClean="0"/>
              <a:t>صورت باران </a:t>
            </a:r>
            <a:r>
              <a:rPr lang="fa-IR" sz="3600" dirty="0"/>
              <a:t>و سیل، کیفی را انتخاب کرده باشید که ضد آب باشد </a:t>
            </a:r>
            <a:r>
              <a:rPr lang="fa-IR" sz="3600" dirty="0" smtClean="0"/>
              <a:t>(حتی </a:t>
            </a:r>
            <a:r>
              <a:rPr lang="fa-IR" sz="3600" dirty="0"/>
              <a:t>یک کیسه نایلونی </a:t>
            </a:r>
            <a:r>
              <a:rPr lang="fa-IR" sz="3600" dirty="0" smtClean="0"/>
              <a:t>محکم) </a:t>
            </a:r>
            <a:r>
              <a:rPr lang="fa-IR" sz="3600" dirty="0"/>
              <a:t>تا محتویات آن خیس نشود.</a:t>
            </a:r>
          </a:p>
          <a:p>
            <a:pPr marL="0" indent="0" algn="r" rtl="1" eaLnBrk="1" fontAlgn="auto" hangingPunct="1">
              <a:spcAft>
                <a:spcPts val="0"/>
              </a:spcAft>
              <a:buFont typeface="Arial" pitchFamily="34" charset="0"/>
              <a:buNone/>
              <a:defRPr/>
            </a:pPr>
            <a:r>
              <a:rPr lang="fa-IR" sz="4200" b="1" dirty="0">
                <a:solidFill>
                  <a:srgbClr val="00B0F0"/>
                </a:solidFill>
              </a:rPr>
              <a:t>فهرست کیف اضطراری خانواده</a:t>
            </a:r>
          </a:p>
          <a:p>
            <a:pPr algn="r" rtl="1" eaLnBrk="1" fontAlgn="auto" hangingPunct="1">
              <a:spcAft>
                <a:spcPts val="0"/>
              </a:spcAft>
              <a:defRPr/>
            </a:pPr>
            <a:r>
              <a:rPr lang="fa-IR" sz="3800" b="1" dirty="0"/>
              <a:t>1 </a:t>
            </a:r>
            <a:r>
              <a:rPr lang="fa-IR" sz="3800" dirty="0"/>
              <a:t>جعبه کمک های اولیه</a:t>
            </a:r>
          </a:p>
          <a:p>
            <a:pPr algn="r" rtl="1" eaLnBrk="1" fontAlgn="auto" hangingPunct="1">
              <a:spcAft>
                <a:spcPts val="0"/>
              </a:spcAft>
              <a:defRPr/>
            </a:pPr>
            <a:r>
              <a:rPr lang="fa-IR" sz="3800" b="1" dirty="0"/>
              <a:t>2 </a:t>
            </a:r>
            <a:r>
              <a:rPr lang="fa-IR" sz="3800" dirty="0"/>
              <a:t>پول</a:t>
            </a:r>
          </a:p>
          <a:p>
            <a:pPr algn="r" rtl="1" eaLnBrk="1" fontAlgn="auto" hangingPunct="1">
              <a:spcAft>
                <a:spcPts val="0"/>
              </a:spcAft>
              <a:defRPr/>
            </a:pPr>
            <a:r>
              <a:rPr lang="fa-IR" sz="3800" b="1" dirty="0"/>
              <a:t>3 </a:t>
            </a:r>
            <a:r>
              <a:rPr lang="fa-IR" sz="3800" dirty="0"/>
              <a:t>مدارک مهم </a:t>
            </a:r>
            <a:r>
              <a:rPr lang="fa-IR" sz="3800" dirty="0" smtClean="0"/>
              <a:t>(شناسنامه</a:t>
            </a:r>
            <a:r>
              <a:rPr lang="fa-IR" sz="3800" dirty="0"/>
              <a:t>، اسناد زمین، </a:t>
            </a:r>
            <a:r>
              <a:rPr lang="fa-IR" sz="3800" dirty="0" smtClean="0"/>
              <a:t>...)</a:t>
            </a:r>
            <a:endParaRPr lang="fa-IR" sz="3800" dirty="0"/>
          </a:p>
          <a:p>
            <a:pPr algn="r" rtl="1" eaLnBrk="1" fontAlgn="auto" hangingPunct="1">
              <a:spcAft>
                <a:spcPts val="0"/>
              </a:spcAft>
              <a:defRPr/>
            </a:pPr>
            <a:r>
              <a:rPr lang="fa-IR" sz="3800" b="1" dirty="0"/>
              <a:t>4 </a:t>
            </a:r>
            <a:r>
              <a:rPr lang="fa-IR" sz="3800" dirty="0"/>
              <a:t>مواد غذایی خشک / کنسرو</a:t>
            </a:r>
          </a:p>
          <a:p>
            <a:pPr algn="r" rtl="1" eaLnBrk="1" fontAlgn="auto" hangingPunct="1">
              <a:spcAft>
                <a:spcPts val="0"/>
              </a:spcAft>
              <a:defRPr/>
            </a:pPr>
            <a:r>
              <a:rPr lang="fa-IR" sz="3800" b="1" dirty="0"/>
              <a:t>5 </a:t>
            </a:r>
            <a:r>
              <a:rPr lang="fa-IR" sz="3800" dirty="0"/>
              <a:t>کنسرو بازکن</a:t>
            </a:r>
          </a:p>
          <a:p>
            <a:pPr algn="r" rtl="1" eaLnBrk="1" fontAlgn="auto" hangingPunct="1">
              <a:spcAft>
                <a:spcPts val="0"/>
              </a:spcAft>
              <a:defRPr/>
            </a:pPr>
            <a:r>
              <a:rPr lang="fa-IR" sz="3800" b="1" dirty="0"/>
              <a:t>6 </a:t>
            </a:r>
            <a:r>
              <a:rPr lang="fa-IR" sz="3800" dirty="0"/>
              <a:t>وسایلی مانند چاقو، طناب و ...</a:t>
            </a:r>
          </a:p>
          <a:p>
            <a:pPr algn="r" rtl="1" eaLnBrk="1" fontAlgn="auto" hangingPunct="1">
              <a:spcAft>
                <a:spcPts val="0"/>
              </a:spcAft>
              <a:defRPr/>
            </a:pPr>
            <a:r>
              <a:rPr lang="fa-IR" sz="3800" b="1" dirty="0"/>
              <a:t>7 </a:t>
            </a:r>
            <a:r>
              <a:rPr lang="fa-IR" sz="3800" dirty="0"/>
              <a:t>آب</a:t>
            </a:r>
          </a:p>
          <a:p>
            <a:pPr algn="r" rtl="1" eaLnBrk="1" fontAlgn="auto" hangingPunct="1">
              <a:spcAft>
                <a:spcPts val="0"/>
              </a:spcAft>
              <a:defRPr/>
            </a:pPr>
            <a:r>
              <a:rPr lang="fa-IR" sz="3800" b="1" dirty="0"/>
              <a:t>8 </a:t>
            </a:r>
            <a:r>
              <a:rPr lang="fa-IR" sz="3800" dirty="0"/>
              <a:t>رادیو با باطری اضافه</a:t>
            </a:r>
          </a:p>
          <a:p>
            <a:pPr algn="r" rtl="1" eaLnBrk="1" fontAlgn="auto" hangingPunct="1">
              <a:spcAft>
                <a:spcPts val="0"/>
              </a:spcAft>
              <a:defRPr/>
            </a:pPr>
            <a:r>
              <a:rPr lang="fa-IR" sz="3800" b="1" dirty="0"/>
              <a:t>9 </a:t>
            </a:r>
            <a:r>
              <a:rPr lang="fa-IR" sz="3800" dirty="0"/>
              <a:t>چراغ قوه با باطری اضافه</a:t>
            </a:r>
          </a:p>
          <a:p>
            <a:pPr algn="r" rtl="1" eaLnBrk="1" fontAlgn="auto" hangingPunct="1">
              <a:spcAft>
                <a:spcPts val="0"/>
              </a:spcAft>
              <a:defRPr/>
            </a:pPr>
            <a:r>
              <a:rPr lang="fa-IR" sz="3800" b="1" dirty="0" smtClean="0"/>
              <a:t>10 </a:t>
            </a:r>
            <a:r>
              <a:rPr lang="fa-IR" sz="3800" dirty="0"/>
              <a:t>وسایل ویژه نوزادان/سالمندان/بیماران</a:t>
            </a:r>
          </a:p>
          <a:p>
            <a:pPr algn="r" rtl="1" eaLnBrk="1" fontAlgn="auto" hangingPunct="1">
              <a:spcAft>
                <a:spcPts val="0"/>
              </a:spcAft>
              <a:defRPr/>
            </a:pPr>
            <a:r>
              <a:rPr lang="fa-IR" sz="3800" b="1" dirty="0"/>
              <a:t>11 </a:t>
            </a:r>
            <a:r>
              <a:rPr lang="fa-IR" sz="3800" dirty="0"/>
              <a:t>وسایل زنان </a:t>
            </a:r>
            <a:r>
              <a:rPr lang="fa-IR" sz="3800" dirty="0" smtClean="0"/>
              <a:t>(نوار </a:t>
            </a:r>
            <a:r>
              <a:rPr lang="fa-IR" sz="3800" dirty="0"/>
              <a:t>بهداشتی، </a:t>
            </a:r>
            <a:r>
              <a:rPr lang="fa-IR" sz="3800" dirty="0" smtClean="0"/>
              <a:t>قرص </a:t>
            </a:r>
            <a:r>
              <a:rPr lang="fa-IR" sz="3800" dirty="0"/>
              <a:t>ضد </a:t>
            </a:r>
            <a:r>
              <a:rPr lang="fa-IR" sz="3800" dirty="0" smtClean="0"/>
              <a:t>بارداری)</a:t>
            </a:r>
            <a:endParaRPr lang="fa-IR" sz="3800" dirty="0"/>
          </a:p>
          <a:p>
            <a:pPr algn="r" rtl="1" eaLnBrk="1" fontAlgn="auto" hangingPunct="1">
              <a:spcAft>
                <a:spcPts val="0"/>
              </a:spcAft>
              <a:defRPr/>
            </a:pPr>
            <a:r>
              <a:rPr lang="fa-IR" sz="3800" b="1" dirty="0"/>
              <a:t>12 </a:t>
            </a:r>
            <a:r>
              <a:rPr lang="fa-IR" sz="3800" dirty="0"/>
              <a:t>کفش محکم</a:t>
            </a:r>
          </a:p>
          <a:p>
            <a:pPr algn="r" rtl="1" eaLnBrk="1" fontAlgn="auto" hangingPunct="1">
              <a:spcAft>
                <a:spcPts val="0"/>
              </a:spcAft>
              <a:defRPr/>
            </a:pPr>
            <a:r>
              <a:rPr lang="fa-IR" sz="3800" b="1" dirty="0"/>
              <a:t>13 </a:t>
            </a:r>
            <a:r>
              <a:rPr lang="fa-IR" sz="3800" dirty="0"/>
              <a:t>لباس </a:t>
            </a:r>
            <a:r>
              <a:rPr lang="fa-IR" sz="3800" dirty="0" smtClean="0"/>
              <a:t>(گرم</a:t>
            </a:r>
            <a:r>
              <a:rPr lang="fa-IR" sz="3800" dirty="0"/>
              <a:t>، زیر، </a:t>
            </a:r>
            <a:r>
              <a:rPr lang="fa-IR" sz="3800" dirty="0" smtClean="0"/>
              <a:t>...)</a:t>
            </a:r>
          </a:p>
          <a:p>
            <a:pPr algn="r" rtl="1" eaLnBrk="1" fontAlgn="auto" hangingPunct="1">
              <a:spcAft>
                <a:spcPts val="0"/>
              </a:spcAft>
              <a:defRPr/>
            </a:pPr>
            <a:r>
              <a:rPr lang="fa-IR" sz="3800" b="1" dirty="0"/>
              <a:t>14</a:t>
            </a:r>
            <a:r>
              <a:rPr lang="fa-IR" sz="3800" dirty="0" smtClean="0"/>
              <a:t> آنچه که برای فرد عزیز است</a:t>
            </a:r>
          </a:p>
          <a:p>
            <a:pPr algn="r" rtl="1" eaLnBrk="1" fontAlgn="auto" hangingPunct="1">
              <a:spcAft>
                <a:spcPts val="0"/>
              </a:spcAft>
              <a:defRPr/>
            </a:pPr>
            <a:r>
              <a:rPr lang="fa-IR" sz="3800" b="1" dirty="0"/>
              <a:t>15</a:t>
            </a:r>
            <a:r>
              <a:rPr lang="fa-IR" sz="3800" dirty="0" smtClean="0"/>
              <a:t> کارت شناسایی افراد در بلایا</a:t>
            </a:r>
          </a:p>
          <a:p>
            <a:pPr algn="r" rtl="1" eaLnBrk="1" fontAlgn="auto" hangingPunct="1">
              <a:spcAft>
                <a:spcPts val="0"/>
              </a:spcAft>
              <a:defRPr/>
            </a:pPr>
            <a:r>
              <a:rPr lang="fa-IR" sz="3800" b="1" dirty="0"/>
              <a:t>16</a:t>
            </a:r>
            <a:r>
              <a:rPr lang="fa-IR" sz="3800" dirty="0" smtClean="0"/>
              <a:t> نقشه خطر منزل و محله</a:t>
            </a:r>
            <a:endParaRPr lang="fa-IR" sz="38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219200" y="0"/>
            <a:ext cx="7467600" cy="1143000"/>
          </a:xfrm>
        </p:spPr>
        <p:txBody>
          <a:bodyPr>
            <a:normAutofit fontScale="90000"/>
          </a:bodyPr>
          <a:lstStyle/>
          <a:p>
            <a:pPr algn="r" rtl="1" eaLnBrk="1" hangingPunct="1"/>
            <a:r>
              <a:rPr lang="fa-IR" sz="3600" b="1" dirty="0" smtClean="0">
                <a:solidFill>
                  <a:srgbClr val="00B050"/>
                </a:solidFill>
              </a:rPr>
              <a:t>برنامه ارتباطی خانواده در شرایط اضطراری و بلایا</a:t>
            </a:r>
            <a:endParaRPr lang="fa-IR" sz="3600" dirty="0" smtClean="0">
              <a:solidFill>
                <a:srgbClr val="00B050"/>
              </a:solidFill>
            </a:endParaRPr>
          </a:p>
        </p:txBody>
      </p:sp>
      <p:sp>
        <p:nvSpPr>
          <p:cNvPr id="3" name="Content Placeholder 2"/>
          <p:cNvSpPr>
            <a:spLocks noGrp="1"/>
          </p:cNvSpPr>
          <p:nvPr>
            <p:ph sz="quarter" idx="1"/>
          </p:nvPr>
        </p:nvSpPr>
        <p:spPr>
          <a:xfrm>
            <a:off x="457200" y="1295400"/>
            <a:ext cx="8229600" cy="4830763"/>
          </a:xfrm>
        </p:spPr>
        <p:txBody>
          <a:bodyPr rtlCol="0">
            <a:normAutofit/>
          </a:bodyPr>
          <a:lstStyle/>
          <a:p>
            <a:pPr marL="0" indent="0" algn="just" rtl="1" eaLnBrk="1" fontAlgn="auto" hangingPunct="1">
              <a:spcAft>
                <a:spcPts val="0"/>
              </a:spcAft>
              <a:buFont typeface="Arial" pitchFamily="34" charset="0"/>
              <a:buNone/>
              <a:defRPr/>
            </a:pPr>
            <a:r>
              <a:rPr lang="fa-IR" dirty="0"/>
              <a:t>ل</a:t>
            </a:r>
            <a:r>
              <a:rPr lang="fa-IR" dirty="0" smtClean="0"/>
              <a:t>ازم </a:t>
            </a:r>
            <a:r>
              <a:rPr lang="fa-IR" dirty="0"/>
              <a:t>است هر خانواده برنامه ارتباطی خود را برای شرایط اضطراری و بلایا تعریف و تمرین نماید. معمولا راهکارهای زیر توصیه می شوند:</a:t>
            </a:r>
          </a:p>
          <a:p>
            <a:pPr algn="just" rtl="1" eaLnBrk="1" fontAlgn="auto" hangingPunct="1">
              <a:spcAft>
                <a:spcPts val="0"/>
              </a:spcAft>
              <a:defRPr/>
            </a:pPr>
            <a:r>
              <a:rPr lang="fa-IR" dirty="0">
                <a:solidFill>
                  <a:srgbClr val="0070C0"/>
                </a:solidFill>
              </a:rPr>
              <a:t>همه افراد خانواده باید شماره تلفن یکی از بستگان قابل اطمینان در سایر نقاط شهر یا شهرهای دیگر را از حفظ بدانند. </a:t>
            </a:r>
          </a:p>
          <a:p>
            <a:pPr algn="just" rtl="1" eaLnBrk="1" fontAlgn="auto" hangingPunct="1">
              <a:spcAft>
                <a:spcPts val="0"/>
              </a:spcAft>
              <a:defRPr/>
            </a:pPr>
            <a:r>
              <a:rPr lang="fa-IR" dirty="0">
                <a:solidFill>
                  <a:srgbClr val="0070C0"/>
                </a:solidFill>
              </a:rPr>
              <a:t>محل تجمع خانواده بعد از وقوع یک حادثه از قبل تعیین شود تا در صورت تخریب منزل و گم شدن افراد نهایتا در یکجا </a:t>
            </a:r>
            <a:r>
              <a:rPr lang="fa-IR" dirty="0" smtClean="0">
                <a:solidFill>
                  <a:srgbClr val="0070C0"/>
                </a:solidFill>
              </a:rPr>
              <a:t>بتوانند همدیگر </a:t>
            </a:r>
            <a:r>
              <a:rPr lang="fa-IR" dirty="0">
                <a:solidFill>
                  <a:srgbClr val="0070C0"/>
                </a:solidFill>
              </a:rPr>
              <a:t>را پیدا کنند. مثلا یک میدان، مسجد محل و غیره.</a:t>
            </a:r>
          </a:p>
          <a:p>
            <a:pPr algn="just" rtl="1" eaLnBrk="1" fontAlgn="auto" hangingPunct="1">
              <a:spcAft>
                <a:spcPts val="0"/>
              </a:spcAft>
              <a:defRPr/>
            </a:pPr>
            <a:r>
              <a:rPr lang="fa-IR" dirty="0">
                <a:solidFill>
                  <a:srgbClr val="0070C0"/>
                </a:solidFill>
              </a:rPr>
              <a:t>تعیین محلی که اعضای خانواده بتوانند برای یکدیگر پیغام بگذارند و آنرا روی دیوار یا درختی نصب کنند تا بتوانند از اوضاع هم </a:t>
            </a:r>
            <a:r>
              <a:rPr lang="fa-IR" dirty="0" smtClean="0">
                <a:solidFill>
                  <a:srgbClr val="0070C0"/>
                </a:solidFill>
              </a:rPr>
              <a:t>با خبر </a:t>
            </a:r>
            <a:r>
              <a:rPr lang="fa-IR" dirty="0">
                <a:solidFill>
                  <a:srgbClr val="0070C0"/>
                </a:solidFill>
              </a:rPr>
              <a:t>شوند.</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74638"/>
            <a:ext cx="8229600" cy="563562"/>
          </a:xfrm>
        </p:spPr>
        <p:txBody>
          <a:bodyPr/>
          <a:lstStyle/>
          <a:p>
            <a:pPr algn="r" rtl="1" eaLnBrk="1" hangingPunct="1"/>
            <a:r>
              <a:rPr lang="fa-IR" sz="2800" b="1" dirty="0" smtClean="0">
                <a:solidFill>
                  <a:srgbClr val="FF0000"/>
                </a:solidFill>
              </a:rPr>
              <a:t>برنامه تخلیه منزل در شرایط اضطراری</a:t>
            </a:r>
            <a:endParaRPr lang="fa-IR" sz="2800" b="1" dirty="0" smtClean="0">
              <a:solidFill>
                <a:srgbClr val="FF0000"/>
              </a:solidFill>
              <a:ea typeface="2  Titr"/>
              <a:cs typeface="2  Titr"/>
            </a:endParaRPr>
          </a:p>
        </p:txBody>
      </p:sp>
      <p:sp>
        <p:nvSpPr>
          <p:cNvPr id="3" name="Content Placeholder 2"/>
          <p:cNvSpPr>
            <a:spLocks noGrp="1"/>
          </p:cNvSpPr>
          <p:nvPr>
            <p:ph sz="quarter" idx="1"/>
          </p:nvPr>
        </p:nvSpPr>
        <p:spPr>
          <a:xfrm>
            <a:off x="457200" y="1219200"/>
            <a:ext cx="8229600" cy="5181600"/>
          </a:xfrm>
        </p:spPr>
        <p:txBody>
          <a:bodyPr rtlCol="0">
            <a:normAutofit fontScale="85000" lnSpcReduction="20000"/>
          </a:bodyPr>
          <a:lstStyle/>
          <a:p>
            <a:pPr marL="0" indent="0" algn="r" rtl="1" eaLnBrk="1" fontAlgn="auto" hangingPunct="1">
              <a:spcAft>
                <a:spcPts val="0"/>
              </a:spcAft>
              <a:buFont typeface="Arial" pitchFamily="34" charset="0"/>
              <a:buNone/>
              <a:defRPr/>
            </a:pPr>
            <a:r>
              <a:rPr lang="fa-IR" dirty="0" smtClean="0"/>
              <a:t>در </a:t>
            </a:r>
            <a:r>
              <a:rPr lang="fa-IR" dirty="0"/>
              <a:t>هر خانواده باید برنامه تخلیه در شرایط اضطراری تعریف شود و توسط افراد خانوار تمرین گردد. تخلیه منزل در موارد زیر صورت می گیرد:</a:t>
            </a:r>
          </a:p>
          <a:p>
            <a:pPr algn="r" rtl="1" eaLnBrk="1" fontAlgn="auto" hangingPunct="1">
              <a:spcAft>
                <a:spcPts val="0"/>
              </a:spcAft>
              <a:defRPr/>
            </a:pPr>
            <a:r>
              <a:rPr lang="fa-IR" dirty="0"/>
              <a:t>پس از وقوع یک زلزله. البته بعد از اطمینان از تمام شدن لرزش های آن. در هنگام وقوع زلزله فقط در نقاط امن ساختمان پناه بگیرید. مگر </a:t>
            </a:r>
            <a:r>
              <a:rPr lang="fa-IR" dirty="0" smtClean="0"/>
              <a:t>درمنازل </a:t>
            </a:r>
            <a:r>
              <a:rPr lang="fa-IR" dirty="0"/>
              <a:t>یک طبقه ای که مطمئن هستند بلافاصله وارد حیاط می شوید.</a:t>
            </a:r>
          </a:p>
          <a:p>
            <a:pPr algn="r" rtl="1" eaLnBrk="1" fontAlgn="auto" hangingPunct="1">
              <a:spcAft>
                <a:spcPts val="0"/>
              </a:spcAft>
              <a:defRPr/>
            </a:pPr>
            <a:r>
              <a:rPr lang="fa-IR" dirty="0"/>
              <a:t>قبل از وقوع یک زلزله بر اساس هشدار رسانه ها و مسئولین </a:t>
            </a:r>
          </a:p>
          <a:p>
            <a:pPr algn="r" rtl="1" eaLnBrk="1" fontAlgn="auto" hangingPunct="1">
              <a:spcAft>
                <a:spcPts val="0"/>
              </a:spcAft>
              <a:defRPr/>
            </a:pPr>
            <a:r>
              <a:rPr lang="fa-IR" dirty="0"/>
              <a:t>قبل از وقوع سیل یا طوفان بر اساس هشدار رسانه ها و مسئولین </a:t>
            </a:r>
          </a:p>
          <a:p>
            <a:pPr algn="r" rtl="1" eaLnBrk="1" fontAlgn="auto" hangingPunct="1">
              <a:spcAft>
                <a:spcPts val="0"/>
              </a:spcAft>
              <a:defRPr/>
            </a:pPr>
            <a:r>
              <a:rPr lang="fa-IR" dirty="0"/>
              <a:t>در برنامه تخلیه موارد زیر باید مد نظر باشند:</a:t>
            </a:r>
          </a:p>
          <a:p>
            <a:pPr algn="r" rtl="1" eaLnBrk="1" fontAlgn="auto" hangingPunct="1">
              <a:spcAft>
                <a:spcPts val="0"/>
              </a:spcAft>
              <a:defRPr/>
            </a:pPr>
            <a:r>
              <a:rPr lang="fa-IR" dirty="0"/>
              <a:t>از قبل محلی را برای جمع شدن خانواده مشخص کنید. در </a:t>
            </a:r>
            <a:r>
              <a:rPr lang="fa-IR" dirty="0" smtClean="0"/>
              <a:t>خصوص </a:t>
            </a:r>
            <a:r>
              <a:rPr lang="fa-IR" dirty="0"/>
              <a:t>سیل یک منطقه مرتفع را مشخص نمایید </a:t>
            </a:r>
          </a:p>
          <a:p>
            <a:pPr algn="r" rtl="1" eaLnBrk="1" fontAlgn="auto" hangingPunct="1">
              <a:spcAft>
                <a:spcPts val="0"/>
              </a:spcAft>
              <a:defRPr/>
            </a:pPr>
            <a:r>
              <a:rPr lang="fa-IR" dirty="0"/>
              <a:t>با آرامش </a:t>
            </a:r>
            <a:r>
              <a:rPr lang="fa-IR" dirty="0" smtClean="0"/>
              <a:t>خارج </a:t>
            </a:r>
            <a:r>
              <a:rPr lang="fa-IR" dirty="0"/>
              <a:t>شوید </a:t>
            </a:r>
          </a:p>
          <a:p>
            <a:pPr algn="r" rtl="1" eaLnBrk="1" fontAlgn="auto" hangingPunct="1">
              <a:spcAft>
                <a:spcPts val="0"/>
              </a:spcAft>
              <a:defRPr/>
            </a:pPr>
            <a:r>
              <a:rPr lang="fa-IR" dirty="0"/>
              <a:t>قبل از </a:t>
            </a:r>
            <a:r>
              <a:rPr lang="fa-IR" dirty="0" smtClean="0"/>
              <a:t>خروج </a:t>
            </a:r>
            <a:r>
              <a:rPr lang="fa-IR" dirty="0"/>
              <a:t>کیف اضطراری خود را بردارید </a:t>
            </a:r>
          </a:p>
          <a:p>
            <a:pPr algn="r" rtl="1" eaLnBrk="1" fontAlgn="auto" hangingPunct="1">
              <a:spcAft>
                <a:spcPts val="0"/>
              </a:spcAft>
              <a:defRPr/>
            </a:pPr>
            <a:r>
              <a:rPr lang="fa-IR" dirty="0"/>
              <a:t>به افراد آسیب پذیر کمک کنید </a:t>
            </a:r>
          </a:p>
          <a:p>
            <a:pPr algn="r" rtl="1" eaLnBrk="1" fontAlgn="auto" hangingPunct="1">
              <a:spcAft>
                <a:spcPts val="0"/>
              </a:spcAft>
              <a:defRPr/>
            </a:pPr>
            <a:r>
              <a:rPr lang="fa-IR" dirty="0"/>
              <a:t>شیرگاز را ببندید </a:t>
            </a:r>
          </a:p>
          <a:p>
            <a:pPr algn="r" rtl="1" eaLnBrk="1" fontAlgn="auto" hangingPunct="1">
              <a:spcAft>
                <a:spcPts val="0"/>
              </a:spcAft>
              <a:defRPr/>
            </a:pPr>
            <a:r>
              <a:rPr lang="fa-IR" dirty="0"/>
              <a:t>کنتور برق را قطع کنید </a:t>
            </a:r>
          </a:p>
          <a:p>
            <a:pPr algn="r" rtl="1" eaLnBrk="1" fontAlgn="auto" hangingPunct="1">
              <a:spcAft>
                <a:spcPts val="0"/>
              </a:spcAft>
              <a:defRPr/>
            </a:pPr>
            <a:r>
              <a:rPr lang="fa-IR" dirty="0"/>
              <a:t>در را پشت سر خود قفل کنید</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295400" y="228600"/>
            <a:ext cx="7467600" cy="487362"/>
          </a:xfrm>
        </p:spPr>
        <p:txBody>
          <a:bodyPr>
            <a:normAutofit fontScale="90000"/>
          </a:bodyPr>
          <a:lstStyle/>
          <a:p>
            <a:pPr algn="r" rtl="1" eaLnBrk="1" hangingPunct="1"/>
            <a:r>
              <a:rPr lang="fa-IR" b="1" dirty="0" smtClean="0">
                <a:solidFill>
                  <a:srgbClr val="00B050"/>
                </a:solidFill>
              </a:rPr>
              <a:t>برنامه کمک به اعضای آسیب پذیر خانواده</a:t>
            </a:r>
            <a:endParaRPr lang="fa-IR" dirty="0" smtClean="0">
              <a:solidFill>
                <a:srgbClr val="00B050"/>
              </a:solidFill>
            </a:endParaRPr>
          </a:p>
        </p:txBody>
      </p:sp>
      <p:sp>
        <p:nvSpPr>
          <p:cNvPr id="3" name="Content Placeholder 2"/>
          <p:cNvSpPr>
            <a:spLocks noGrp="1"/>
          </p:cNvSpPr>
          <p:nvPr>
            <p:ph sz="quarter" idx="1"/>
          </p:nvPr>
        </p:nvSpPr>
        <p:spPr>
          <a:xfrm>
            <a:off x="304800" y="1143000"/>
            <a:ext cx="8229600" cy="4906963"/>
          </a:xfrm>
        </p:spPr>
        <p:txBody>
          <a:bodyPr rtlCol="0">
            <a:normAutofit fontScale="92500" lnSpcReduction="20000"/>
          </a:bodyPr>
          <a:lstStyle/>
          <a:p>
            <a:pPr marL="0" indent="0" algn="just" rtl="1" eaLnBrk="1" fontAlgn="auto" hangingPunct="1">
              <a:spcAft>
                <a:spcPts val="0"/>
              </a:spcAft>
              <a:buFont typeface="Arial" pitchFamily="34" charset="0"/>
              <a:buNone/>
              <a:defRPr/>
            </a:pPr>
            <a:r>
              <a:rPr lang="fa-IR" dirty="0" smtClean="0"/>
              <a:t>در </a:t>
            </a:r>
            <a:r>
              <a:rPr lang="fa-IR" dirty="0"/>
              <a:t>هر خانواده باید افراد آسیب پذیر در برابر بلایا تعیین و برای کمک به آن ها برنامه ریزی شود. مثال های زیر برخی از روش های کمک </a:t>
            </a:r>
            <a:r>
              <a:rPr lang="fa-IR" dirty="0" smtClean="0"/>
              <a:t>به این </a:t>
            </a:r>
            <a:r>
              <a:rPr lang="fa-IR" dirty="0"/>
              <a:t>افراد هستند:</a:t>
            </a:r>
          </a:p>
          <a:p>
            <a:pPr algn="r" rtl="1" eaLnBrk="1" fontAlgn="auto" hangingPunct="1">
              <a:spcAft>
                <a:spcPts val="0"/>
              </a:spcAft>
              <a:defRPr/>
            </a:pPr>
            <a:r>
              <a:rPr lang="fa-IR" dirty="0"/>
              <a:t>تعیین یک فرد به ازای هر فرد آسیب </a:t>
            </a:r>
            <a:r>
              <a:rPr lang="fa-IR" dirty="0" smtClean="0"/>
              <a:t>پذیربرای </a:t>
            </a:r>
            <a:r>
              <a:rPr lang="fa-IR" dirty="0"/>
              <a:t>کمک به وی </a:t>
            </a:r>
            <a:r>
              <a:rPr lang="fa-IR" dirty="0" smtClean="0"/>
              <a:t>درزمان </a:t>
            </a:r>
            <a:r>
              <a:rPr lang="fa-IR" dirty="0"/>
              <a:t>تخلیه </a:t>
            </a:r>
            <a:r>
              <a:rPr lang="fa-IR" dirty="0" smtClean="0"/>
              <a:t>اضطراری</a:t>
            </a:r>
            <a:endParaRPr lang="fa-IR" dirty="0"/>
          </a:p>
          <a:p>
            <a:pPr algn="r" rtl="1" eaLnBrk="1" fontAlgn="auto" hangingPunct="1">
              <a:spcAft>
                <a:spcPts val="0"/>
              </a:spcAft>
              <a:defRPr/>
            </a:pPr>
            <a:r>
              <a:rPr lang="fa-IR" dirty="0"/>
              <a:t>اطمینان از ذخیره سازی و برداشتن داروهای مورد نیاز افراد بیمار </a:t>
            </a:r>
          </a:p>
          <a:p>
            <a:pPr algn="r" rtl="1" eaLnBrk="1" fontAlgn="auto" hangingPunct="1">
              <a:spcAft>
                <a:spcPts val="0"/>
              </a:spcAft>
              <a:defRPr/>
            </a:pPr>
            <a:r>
              <a:rPr lang="fa-IR" dirty="0"/>
              <a:t>جابجا کردن افراد بستری از مجاورت عوامل غیر سازه ای خطرناک منزل. </a:t>
            </a:r>
            <a:endParaRPr lang="fa-IR" dirty="0" smtClean="0"/>
          </a:p>
          <a:p>
            <a:pPr marL="0" indent="0" algn="r" rtl="1" eaLnBrk="1" fontAlgn="auto" hangingPunct="1">
              <a:spcAft>
                <a:spcPts val="0"/>
              </a:spcAft>
              <a:buFont typeface="Arial" pitchFamily="34" charset="0"/>
              <a:buNone/>
              <a:defRPr/>
            </a:pPr>
            <a:r>
              <a:rPr lang="fa-IR" dirty="0"/>
              <a:t> </a:t>
            </a:r>
            <a:r>
              <a:rPr lang="fa-IR" dirty="0" smtClean="0"/>
              <a:t>    مثلا </a:t>
            </a:r>
            <a:r>
              <a:rPr lang="fa-IR" dirty="0"/>
              <a:t>جابجا کردن تخت یک بیمار بستری از زیر کمدی </a:t>
            </a:r>
            <a:r>
              <a:rPr lang="fa-IR" dirty="0" smtClean="0"/>
              <a:t>سنگین </a:t>
            </a:r>
            <a:r>
              <a:rPr lang="fa-IR" dirty="0"/>
              <a:t>یا شیشه ای</a:t>
            </a:r>
          </a:p>
          <a:p>
            <a:pPr algn="r" rtl="1" eaLnBrk="1" fontAlgn="auto" hangingPunct="1">
              <a:spcAft>
                <a:spcPts val="0"/>
              </a:spcAft>
              <a:defRPr/>
            </a:pPr>
            <a:r>
              <a:rPr lang="fa-IR" b="1" dirty="0">
                <a:solidFill>
                  <a:srgbClr val="C00000"/>
                </a:solidFill>
              </a:rPr>
              <a:t>فهرست اعضاء آسیب پذیر خانواده</a:t>
            </a:r>
          </a:p>
          <a:p>
            <a:pPr algn="r" rtl="1" eaLnBrk="1" fontAlgn="auto" hangingPunct="1">
              <a:spcAft>
                <a:spcPts val="0"/>
              </a:spcAft>
              <a:defRPr/>
            </a:pPr>
            <a:r>
              <a:rPr lang="fa-IR" b="1" dirty="0"/>
              <a:t>1 </a:t>
            </a:r>
            <a:r>
              <a:rPr lang="fa-IR" dirty="0"/>
              <a:t>افراد دارای بیماری مهم</a:t>
            </a:r>
          </a:p>
          <a:p>
            <a:pPr algn="r" rtl="1" eaLnBrk="1" fontAlgn="auto" hangingPunct="1">
              <a:spcAft>
                <a:spcPts val="0"/>
              </a:spcAft>
              <a:defRPr/>
            </a:pPr>
            <a:r>
              <a:rPr lang="fa-IR" b="1" dirty="0"/>
              <a:t>2 </a:t>
            </a:r>
            <a:r>
              <a:rPr lang="fa-IR" dirty="0"/>
              <a:t>افراد دارای سابقه بستری اخیر</a:t>
            </a:r>
          </a:p>
          <a:p>
            <a:pPr algn="r" rtl="1" eaLnBrk="1" fontAlgn="auto" hangingPunct="1">
              <a:spcAft>
                <a:spcPts val="0"/>
              </a:spcAft>
              <a:defRPr/>
            </a:pPr>
            <a:r>
              <a:rPr lang="fa-IR" b="1" dirty="0"/>
              <a:t>3 </a:t>
            </a:r>
            <a:r>
              <a:rPr lang="fa-IR" dirty="0"/>
              <a:t>زنان تازه زایمان کرده</a:t>
            </a:r>
          </a:p>
          <a:p>
            <a:pPr algn="r" rtl="1" eaLnBrk="1" fontAlgn="auto" hangingPunct="1">
              <a:spcAft>
                <a:spcPts val="0"/>
              </a:spcAft>
              <a:defRPr/>
            </a:pPr>
            <a:r>
              <a:rPr lang="fa-IR" b="1" dirty="0"/>
              <a:t>4 </a:t>
            </a:r>
            <a:r>
              <a:rPr lang="fa-IR" dirty="0"/>
              <a:t>افراد معلول </a:t>
            </a:r>
            <a:r>
              <a:rPr lang="fa-IR" dirty="0" smtClean="0"/>
              <a:t>(جسمی </a:t>
            </a:r>
            <a:r>
              <a:rPr lang="fa-IR" dirty="0"/>
              <a:t>یا </a:t>
            </a:r>
            <a:r>
              <a:rPr lang="fa-IR" dirty="0" smtClean="0"/>
              <a:t>روانی)</a:t>
            </a:r>
            <a:endParaRPr lang="fa-IR" dirty="0"/>
          </a:p>
          <a:p>
            <a:pPr algn="r" rtl="1" eaLnBrk="1" fontAlgn="auto" hangingPunct="1">
              <a:spcAft>
                <a:spcPts val="0"/>
              </a:spcAft>
              <a:defRPr/>
            </a:pPr>
            <a:r>
              <a:rPr lang="fa-IR" b="1" dirty="0"/>
              <a:t>5 </a:t>
            </a:r>
            <a:r>
              <a:rPr lang="fa-IR" dirty="0"/>
              <a:t>کودکان</a:t>
            </a:r>
          </a:p>
          <a:p>
            <a:pPr algn="r" rtl="1" eaLnBrk="1" fontAlgn="auto" hangingPunct="1">
              <a:spcAft>
                <a:spcPts val="0"/>
              </a:spcAft>
              <a:defRPr/>
            </a:pPr>
            <a:r>
              <a:rPr lang="fa-IR" b="1" dirty="0"/>
              <a:t>6 </a:t>
            </a:r>
            <a:r>
              <a:rPr lang="fa-IR" dirty="0"/>
              <a:t>زنان</a:t>
            </a:r>
          </a:p>
          <a:p>
            <a:pPr algn="r" rtl="1" eaLnBrk="1" fontAlgn="auto" hangingPunct="1">
              <a:spcAft>
                <a:spcPts val="0"/>
              </a:spcAft>
              <a:defRPr/>
            </a:pPr>
            <a:r>
              <a:rPr lang="fa-IR" b="1" dirty="0"/>
              <a:t>7 </a:t>
            </a:r>
            <a:r>
              <a:rPr lang="fa-IR" dirty="0"/>
              <a:t>سالمندان</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66800" y="304800"/>
            <a:ext cx="7467600" cy="944562"/>
          </a:xfrm>
        </p:spPr>
        <p:txBody>
          <a:bodyPr/>
          <a:lstStyle/>
          <a:p>
            <a:pPr algn="r" rtl="1" eaLnBrk="1" hangingPunct="1"/>
            <a:r>
              <a:rPr lang="fa-IR" b="1" dirty="0" smtClean="0">
                <a:solidFill>
                  <a:srgbClr val="C00000"/>
                </a:solidFill>
              </a:rPr>
              <a:t>سیستم هشدار اولیه</a:t>
            </a:r>
            <a:endParaRPr lang="fa-IR" dirty="0" smtClean="0">
              <a:solidFill>
                <a:srgbClr val="C00000"/>
              </a:solidFill>
            </a:endParaRPr>
          </a:p>
        </p:txBody>
      </p:sp>
      <p:sp>
        <p:nvSpPr>
          <p:cNvPr id="3" name="Content Placeholder 2"/>
          <p:cNvSpPr>
            <a:spLocks noGrp="1"/>
          </p:cNvSpPr>
          <p:nvPr>
            <p:ph sz="quarter" idx="1"/>
          </p:nvPr>
        </p:nvSpPr>
        <p:spPr/>
        <p:txBody>
          <a:bodyPr rtlCol="0">
            <a:normAutofit/>
          </a:bodyPr>
          <a:lstStyle/>
          <a:p>
            <a:pPr marL="0" indent="0" algn="r" rtl="1" eaLnBrk="1" fontAlgn="auto" hangingPunct="1">
              <a:spcAft>
                <a:spcPts val="0"/>
              </a:spcAft>
              <a:buFont typeface="Arial" pitchFamily="34" charset="0"/>
              <a:buNone/>
              <a:defRPr/>
            </a:pPr>
            <a:r>
              <a:rPr lang="fa-IR" dirty="0" smtClean="0"/>
              <a:t>خوشبختانه </a:t>
            </a:r>
            <a:r>
              <a:rPr lang="fa-IR" dirty="0"/>
              <a:t>می توانیم از خطر وقوع مخاطرات آب و هوایی مانند سیل، طوفان، آتش سوزی جنگل و غیره زودتر مطلع شویم و خود </a:t>
            </a:r>
            <a:r>
              <a:rPr lang="fa-IR" dirty="0" smtClean="0"/>
              <a:t>وخانواده </a:t>
            </a:r>
            <a:r>
              <a:rPr lang="fa-IR" dirty="0"/>
              <a:t>مان را نجات دهیم. به این امر </a:t>
            </a:r>
            <a:r>
              <a:rPr lang="fa-IR" b="1" dirty="0"/>
              <a:t>هشدار اولیه </a:t>
            </a:r>
            <a:r>
              <a:rPr lang="fa-IR" dirty="0"/>
              <a:t>می گویند. </a:t>
            </a:r>
            <a:endParaRPr lang="fa-IR" dirty="0" smtClean="0"/>
          </a:p>
          <a:p>
            <a:pPr marL="0" indent="0" algn="r" rtl="1" eaLnBrk="1" fontAlgn="auto" hangingPunct="1">
              <a:spcAft>
                <a:spcPts val="0"/>
              </a:spcAft>
              <a:buFont typeface="Arial" pitchFamily="34" charset="0"/>
              <a:buNone/>
              <a:defRPr/>
            </a:pPr>
            <a:endParaRPr lang="fa-IR" dirty="0" smtClean="0"/>
          </a:p>
          <a:p>
            <a:pPr marL="0" indent="0" algn="r" rtl="1" eaLnBrk="1" fontAlgn="auto" hangingPunct="1">
              <a:spcAft>
                <a:spcPts val="0"/>
              </a:spcAft>
              <a:buFont typeface="Arial" pitchFamily="34" charset="0"/>
              <a:buNone/>
              <a:defRPr/>
            </a:pPr>
            <a:r>
              <a:rPr lang="fa-IR" dirty="0" smtClean="0"/>
              <a:t>یک سیستم هشدار </a:t>
            </a:r>
            <a:r>
              <a:rPr lang="fa-IR" dirty="0"/>
              <a:t>اولیه خوب و موفق شامل 4 جزء زیر میباشد:</a:t>
            </a:r>
          </a:p>
          <a:p>
            <a:pPr marL="0" indent="0" algn="r" rtl="1" eaLnBrk="1" fontAlgn="auto" hangingPunct="1">
              <a:spcAft>
                <a:spcPts val="0"/>
              </a:spcAft>
              <a:buFont typeface="Arial" pitchFamily="34" charset="0"/>
              <a:buNone/>
              <a:defRPr/>
            </a:pPr>
            <a:r>
              <a:rPr lang="fa-IR" dirty="0" smtClean="0"/>
              <a:t>1) </a:t>
            </a:r>
            <a:r>
              <a:rPr lang="fa-IR" dirty="0"/>
              <a:t>دانش مردم</a:t>
            </a:r>
          </a:p>
          <a:p>
            <a:pPr marL="0" indent="0" algn="r" rtl="1" eaLnBrk="1" fontAlgn="auto" hangingPunct="1">
              <a:spcAft>
                <a:spcPts val="0"/>
              </a:spcAft>
              <a:buFont typeface="Arial" pitchFamily="34" charset="0"/>
              <a:buNone/>
              <a:defRPr/>
            </a:pPr>
            <a:r>
              <a:rPr lang="fa-IR" dirty="0" smtClean="0"/>
              <a:t>2) </a:t>
            </a:r>
            <a:r>
              <a:rPr lang="fa-IR" dirty="0"/>
              <a:t>پیش بینی مناسب</a:t>
            </a:r>
          </a:p>
          <a:p>
            <a:pPr marL="0" indent="0" algn="r" rtl="1" eaLnBrk="1" fontAlgn="auto" hangingPunct="1">
              <a:spcAft>
                <a:spcPts val="0"/>
              </a:spcAft>
              <a:buFont typeface="Arial" pitchFamily="34" charset="0"/>
              <a:buNone/>
              <a:defRPr/>
            </a:pPr>
            <a:r>
              <a:rPr lang="fa-IR" dirty="0" smtClean="0"/>
              <a:t>3) </a:t>
            </a:r>
            <a:r>
              <a:rPr lang="fa-IR" dirty="0"/>
              <a:t>انتقال به موقع پیام هشدار</a:t>
            </a:r>
          </a:p>
          <a:p>
            <a:pPr marL="0" indent="0" algn="r" rtl="1" eaLnBrk="1" fontAlgn="auto" hangingPunct="1">
              <a:spcAft>
                <a:spcPts val="0"/>
              </a:spcAft>
              <a:buFont typeface="Arial" pitchFamily="34" charset="0"/>
              <a:buNone/>
              <a:defRPr/>
            </a:pPr>
            <a:r>
              <a:rPr lang="fa-IR" dirty="0" smtClean="0"/>
              <a:t>4) </a:t>
            </a:r>
            <a:r>
              <a:rPr lang="fa-IR" dirty="0"/>
              <a:t>عکس العمل مناسب مردم</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rtl="1" eaLnBrk="1" hangingPunct="1"/>
            <a:r>
              <a:rPr lang="fa-IR" sz="2800" b="1" smtClean="0">
                <a:solidFill>
                  <a:srgbClr val="FF0000"/>
                </a:solidFill>
                <a:ea typeface="2  Titr"/>
                <a:cs typeface="2  Titr"/>
              </a:rPr>
              <a:t>مراحل و اقدامات پیام هشدار اولیه برای یک منطقه یا محله</a:t>
            </a:r>
            <a:br>
              <a:rPr lang="fa-IR" sz="2800" b="1" smtClean="0">
                <a:solidFill>
                  <a:srgbClr val="FF0000"/>
                </a:solidFill>
                <a:ea typeface="2  Titr"/>
                <a:cs typeface="2  Titr"/>
              </a:rPr>
            </a:br>
            <a:r>
              <a:rPr lang="fa-IR" sz="2800" b="1" smtClean="0">
                <a:solidFill>
                  <a:srgbClr val="FF0000"/>
                </a:solidFill>
                <a:ea typeface="2  Titr"/>
                <a:cs typeface="2  Titr"/>
              </a:rPr>
              <a:t>(  دقت کنید که حتما با مسئولین محلی هماهنگ باشید )</a:t>
            </a:r>
            <a:endParaRPr lang="fa-IR" sz="2800" smtClean="0">
              <a:solidFill>
                <a:srgbClr val="FF0000"/>
              </a:solidFill>
              <a:ea typeface="2  Titr"/>
              <a:cs typeface="2  Titr"/>
            </a:endParaRPr>
          </a:p>
        </p:txBody>
      </p:sp>
      <p:graphicFrame>
        <p:nvGraphicFramePr>
          <p:cNvPr id="5" name="Content Placeholder 4"/>
          <p:cNvGraphicFramePr>
            <a:graphicFrameLocks noGrp="1"/>
          </p:cNvGraphicFramePr>
          <p:nvPr>
            <p:ph sz="quarter" idx="1"/>
          </p:nvPr>
        </p:nvGraphicFramePr>
        <p:xfrm>
          <a:off x="609600" y="1524000"/>
          <a:ext cx="8212138" cy="3856037"/>
        </p:xfrm>
        <a:graphic>
          <a:graphicData uri="http://schemas.openxmlformats.org/drawingml/2006/table">
            <a:tbl>
              <a:tblPr rtl="1" firstRow="1" firstCol="1" bandRow="1">
                <a:tableStyleId>{5C22544A-7EE6-4342-B048-85BDC9FD1C3A}</a:tableStyleId>
              </a:tblPr>
              <a:tblGrid>
                <a:gridCol w="650900"/>
                <a:gridCol w="2790298"/>
                <a:gridCol w="4770940"/>
              </a:tblGrid>
              <a:tr h="297849">
                <a:tc>
                  <a:txBody>
                    <a:bodyPr/>
                    <a:lstStyle/>
                    <a:p>
                      <a:pPr algn="ctr" rtl="1">
                        <a:lnSpc>
                          <a:spcPct val="115000"/>
                        </a:lnSpc>
                        <a:spcAft>
                          <a:spcPts val="0"/>
                        </a:spcAft>
                      </a:pPr>
                      <a:r>
                        <a:rPr lang="fa-IR" sz="1600" dirty="0">
                          <a:effectLst/>
                        </a:rPr>
                        <a:t>مرحله</a:t>
                      </a:r>
                      <a:endParaRPr lang="en-US" sz="1100" dirty="0">
                        <a:effectLst/>
                        <a:latin typeface="Calibri"/>
                        <a:ea typeface="Calibri"/>
                        <a:cs typeface="Arial"/>
                      </a:endParaRPr>
                    </a:p>
                  </a:txBody>
                  <a:tcPr marL="68583" marR="68583" marT="0" marB="0" anchor="ctr"/>
                </a:tc>
                <a:tc>
                  <a:txBody>
                    <a:bodyPr/>
                    <a:lstStyle/>
                    <a:p>
                      <a:pPr algn="ctr" rtl="1">
                        <a:lnSpc>
                          <a:spcPct val="115000"/>
                        </a:lnSpc>
                        <a:spcAft>
                          <a:spcPts val="0"/>
                        </a:spcAft>
                      </a:pPr>
                      <a:r>
                        <a:rPr lang="fa-IR" sz="1600">
                          <a:effectLst/>
                        </a:rPr>
                        <a:t>عنوان</a:t>
                      </a:r>
                      <a:endParaRPr lang="en-US" sz="1100">
                        <a:effectLst/>
                        <a:latin typeface="Calibri"/>
                        <a:ea typeface="Calibri"/>
                        <a:cs typeface="Arial"/>
                      </a:endParaRPr>
                    </a:p>
                  </a:txBody>
                  <a:tcPr marL="68583" marR="68583" marT="0" marB="0" anchor="ctr"/>
                </a:tc>
                <a:tc>
                  <a:txBody>
                    <a:bodyPr/>
                    <a:lstStyle/>
                    <a:p>
                      <a:pPr algn="ctr" rtl="1">
                        <a:lnSpc>
                          <a:spcPct val="115000"/>
                        </a:lnSpc>
                        <a:spcAft>
                          <a:spcPts val="0"/>
                        </a:spcAft>
                      </a:pPr>
                      <a:r>
                        <a:rPr lang="fa-IR" sz="1600">
                          <a:effectLst/>
                        </a:rPr>
                        <a:t>اقدام لازم</a:t>
                      </a:r>
                      <a:endParaRPr lang="en-US" sz="1100">
                        <a:effectLst/>
                        <a:latin typeface="Calibri"/>
                        <a:ea typeface="Calibri"/>
                        <a:cs typeface="Arial"/>
                      </a:endParaRPr>
                    </a:p>
                  </a:txBody>
                  <a:tcPr marL="68583" marR="68583" marT="0" marB="0" anchor="ctr"/>
                </a:tc>
              </a:tr>
              <a:tr h="631009">
                <a:tc>
                  <a:txBody>
                    <a:bodyPr/>
                    <a:lstStyle/>
                    <a:p>
                      <a:pPr algn="ctr" rtl="1">
                        <a:lnSpc>
                          <a:spcPct val="115000"/>
                        </a:lnSpc>
                        <a:spcAft>
                          <a:spcPts val="0"/>
                        </a:spcAft>
                      </a:pPr>
                      <a:r>
                        <a:rPr lang="fa-IR" sz="1100" dirty="0">
                          <a:effectLst/>
                        </a:rPr>
                        <a:t>زرد</a:t>
                      </a:r>
                      <a:endParaRPr lang="en-US" sz="1100" dirty="0">
                        <a:effectLst/>
                        <a:latin typeface="Calibri"/>
                        <a:ea typeface="Calibri"/>
                        <a:cs typeface="Arial"/>
                      </a:endParaRPr>
                    </a:p>
                  </a:txBody>
                  <a:tcPr marL="68583" marR="68583" marT="0" marB="0" anchor="ctr"/>
                </a:tc>
                <a:tc>
                  <a:txBody>
                    <a:bodyPr/>
                    <a:lstStyle/>
                    <a:p>
                      <a:pPr algn="r" rtl="1">
                        <a:lnSpc>
                          <a:spcPct val="115000"/>
                        </a:lnSpc>
                        <a:spcAft>
                          <a:spcPts val="0"/>
                        </a:spcAft>
                      </a:pPr>
                      <a:r>
                        <a:rPr lang="fa-IR" sz="1200" dirty="0">
                          <a:effectLst/>
                        </a:rPr>
                        <a:t>معادل </a:t>
                      </a:r>
                      <a:r>
                        <a:rPr lang="en-US" sz="1200" dirty="0">
                          <a:effectLst/>
                        </a:rPr>
                        <a:t>"</a:t>
                      </a:r>
                      <a:r>
                        <a:rPr lang="fa-IR" sz="1200" dirty="0">
                          <a:effectLst/>
                        </a:rPr>
                        <a:t>اطلاعیه</a:t>
                      </a:r>
                      <a:r>
                        <a:rPr lang="en-US" sz="1200" dirty="0">
                          <a:effectLst/>
                        </a:rPr>
                        <a:t>" </a:t>
                      </a:r>
                      <a:r>
                        <a:rPr lang="fa-IR" sz="1200" dirty="0">
                          <a:effectLst/>
                        </a:rPr>
                        <a:t>سازمان هواشناسی</a:t>
                      </a:r>
                      <a:endParaRPr lang="en-US" sz="1100" dirty="0">
                        <a:effectLst/>
                        <a:latin typeface="Calibri"/>
                        <a:ea typeface="Calibri"/>
                        <a:cs typeface="Arial"/>
                      </a:endParaRPr>
                    </a:p>
                  </a:txBody>
                  <a:tcPr marL="68583" marR="68583" marT="0" marB="0" anchor="ctr"/>
                </a:tc>
                <a:tc>
                  <a:txBody>
                    <a:bodyPr/>
                    <a:lstStyle/>
                    <a:p>
                      <a:pPr algn="r" rtl="0">
                        <a:lnSpc>
                          <a:spcPct val="115000"/>
                        </a:lnSpc>
                        <a:spcAft>
                          <a:spcPts val="0"/>
                        </a:spcAft>
                      </a:pPr>
                      <a:r>
                        <a:rPr lang="en-US" sz="1200" dirty="0">
                          <a:effectLst/>
                        </a:rPr>
                        <a:t>1( </a:t>
                      </a:r>
                      <a:r>
                        <a:rPr lang="fa-IR" sz="1200" dirty="0">
                          <a:effectLst/>
                        </a:rPr>
                        <a:t>جلسه ستاد بحران منطقه یا محله را تشکیل دهید</a:t>
                      </a:r>
                      <a:r>
                        <a:rPr lang="en-US" sz="1200" dirty="0">
                          <a:effectLst/>
                        </a:rPr>
                        <a:t>.</a:t>
                      </a:r>
                      <a:endParaRPr lang="en-US" sz="1100" dirty="0">
                        <a:effectLst/>
                      </a:endParaRPr>
                    </a:p>
                    <a:p>
                      <a:pPr algn="r" rtl="1">
                        <a:lnSpc>
                          <a:spcPct val="115000"/>
                        </a:lnSpc>
                        <a:spcAft>
                          <a:spcPts val="0"/>
                        </a:spcAft>
                      </a:pPr>
                      <a:r>
                        <a:rPr lang="en-US" sz="1200" dirty="0">
                          <a:effectLst/>
                        </a:rPr>
                        <a:t>2( </a:t>
                      </a:r>
                      <a:r>
                        <a:rPr lang="fa-IR" sz="1200" dirty="0">
                          <a:effectLst/>
                        </a:rPr>
                        <a:t>مطمئن شوید که سیستم ارتباطی شما با بالادست،پایین دست و مردم منطقه یا محله خودتان برقرار است</a:t>
                      </a:r>
                      <a:r>
                        <a:rPr lang="en-US" sz="1200" dirty="0">
                          <a:effectLst/>
                        </a:rPr>
                        <a:t>.</a:t>
                      </a:r>
                      <a:endParaRPr lang="en-US" sz="1100" dirty="0">
                        <a:effectLst/>
                        <a:latin typeface="Calibri"/>
                        <a:ea typeface="Calibri"/>
                        <a:cs typeface="Arial"/>
                      </a:endParaRPr>
                    </a:p>
                  </a:txBody>
                  <a:tcPr marL="68583" marR="68583" marT="0" marB="0"/>
                </a:tc>
              </a:tr>
              <a:tr h="1051681">
                <a:tc>
                  <a:txBody>
                    <a:bodyPr/>
                    <a:lstStyle/>
                    <a:p>
                      <a:pPr algn="ctr" rtl="1">
                        <a:lnSpc>
                          <a:spcPct val="115000"/>
                        </a:lnSpc>
                        <a:spcAft>
                          <a:spcPts val="0"/>
                        </a:spcAft>
                      </a:pPr>
                      <a:r>
                        <a:rPr lang="fa-IR" sz="1100" dirty="0">
                          <a:effectLst/>
                        </a:rPr>
                        <a:t>نارنجی</a:t>
                      </a:r>
                      <a:endParaRPr lang="en-US" sz="1100" dirty="0">
                        <a:effectLst/>
                        <a:latin typeface="Calibri"/>
                        <a:ea typeface="Calibri"/>
                        <a:cs typeface="Arial"/>
                      </a:endParaRPr>
                    </a:p>
                  </a:txBody>
                  <a:tcPr marL="68583" marR="68583" marT="0" marB="0" anchor="ctr"/>
                </a:tc>
                <a:tc>
                  <a:txBody>
                    <a:bodyPr/>
                    <a:lstStyle/>
                    <a:p>
                      <a:pPr algn="r" rtl="1">
                        <a:lnSpc>
                          <a:spcPct val="115000"/>
                        </a:lnSpc>
                        <a:spcAft>
                          <a:spcPts val="0"/>
                        </a:spcAft>
                      </a:pPr>
                      <a:r>
                        <a:rPr lang="fa-IR" sz="1200" dirty="0">
                          <a:effectLst/>
                        </a:rPr>
                        <a:t>معادل </a:t>
                      </a:r>
                      <a:r>
                        <a:rPr lang="en-US" sz="1200" dirty="0">
                          <a:effectLst/>
                        </a:rPr>
                        <a:t>"</a:t>
                      </a:r>
                      <a:r>
                        <a:rPr lang="fa-IR" sz="1200" dirty="0">
                          <a:effectLst/>
                        </a:rPr>
                        <a:t>اخطاریه</a:t>
                      </a:r>
                      <a:r>
                        <a:rPr lang="en-US" sz="1200" dirty="0">
                          <a:effectLst/>
                        </a:rPr>
                        <a:t>" </a:t>
                      </a:r>
                      <a:r>
                        <a:rPr lang="fa-IR" sz="1200" dirty="0">
                          <a:effectLst/>
                        </a:rPr>
                        <a:t>سازمان هواشناسی</a:t>
                      </a:r>
                      <a:endParaRPr lang="en-US" sz="1100" dirty="0">
                        <a:effectLst/>
                        <a:latin typeface="Calibri"/>
                        <a:ea typeface="Calibri"/>
                        <a:cs typeface="Arial"/>
                      </a:endParaRPr>
                    </a:p>
                  </a:txBody>
                  <a:tcPr marL="68583" marR="68583" marT="0" marB="0" anchor="ctr"/>
                </a:tc>
                <a:tc>
                  <a:txBody>
                    <a:bodyPr/>
                    <a:lstStyle/>
                    <a:p>
                      <a:pPr algn="r" rtl="0">
                        <a:lnSpc>
                          <a:spcPct val="115000"/>
                        </a:lnSpc>
                        <a:spcAft>
                          <a:spcPts val="0"/>
                        </a:spcAft>
                      </a:pPr>
                      <a:r>
                        <a:rPr lang="en-US" sz="1200">
                          <a:effectLst/>
                        </a:rPr>
                        <a:t>1( </a:t>
                      </a:r>
                      <a:r>
                        <a:rPr lang="fa-IR" sz="1200">
                          <a:effectLst/>
                        </a:rPr>
                        <a:t>اقدامات مرحله زرد را انجام دهید</a:t>
                      </a:r>
                      <a:r>
                        <a:rPr lang="en-US" sz="1200">
                          <a:effectLst/>
                        </a:rPr>
                        <a:t>.</a:t>
                      </a:r>
                      <a:endParaRPr lang="en-US" sz="1100">
                        <a:effectLst/>
                      </a:endParaRPr>
                    </a:p>
                    <a:p>
                      <a:pPr algn="r" rtl="1">
                        <a:lnSpc>
                          <a:spcPct val="115000"/>
                        </a:lnSpc>
                        <a:spcAft>
                          <a:spcPts val="0"/>
                        </a:spcAft>
                      </a:pPr>
                      <a:r>
                        <a:rPr lang="en-US" sz="1200">
                          <a:effectLst/>
                        </a:rPr>
                        <a:t>2( </a:t>
                      </a:r>
                      <a:r>
                        <a:rPr lang="fa-IR" sz="1200">
                          <a:effectLst/>
                        </a:rPr>
                        <a:t>با بالادست تماس بگیرید</a:t>
                      </a:r>
                      <a:r>
                        <a:rPr lang="en-US" sz="1200">
                          <a:effectLst/>
                        </a:rPr>
                        <a:t>.</a:t>
                      </a:r>
                      <a:endParaRPr lang="en-US" sz="1100">
                        <a:effectLst/>
                      </a:endParaRPr>
                    </a:p>
                    <a:p>
                      <a:pPr algn="r" rtl="1">
                        <a:lnSpc>
                          <a:spcPct val="115000"/>
                        </a:lnSpc>
                        <a:spcAft>
                          <a:spcPts val="0"/>
                        </a:spcAft>
                      </a:pPr>
                      <a:r>
                        <a:rPr lang="en-US" sz="1200">
                          <a:effectLst/>
                        </a:rPr>
                        <a:t>3( </a:t>
                      </a:r>
                      <a:r>
                        <a:rPr lang="fa-IR" sz="1200">
                          <a:effectLst/>
                        </a:rPr>
                        <a:t>با ایستگاه های پیش بینی تماس بگیرید</a:t>
                      </a:r>
                      <a:r>
                        <a:rPr lang="en-US" sz="1200">
                          <a:effectLst/>
                        </a:rPr>
                        <a:t>.</a:t>
                      </a:r>
                      <a:endParaRPr lang="en-US" sz="1100">
                        <a:effectLst/>
                      </a:endParaRPr>
                    </a:p>
                    <a:p>
                      <a:pPr algn="r" rtl="1">
                        <a:lnSpc>
                          <a:spcPct val="115000"/>
                        </a:lnSpc>
                        <a:spcAft>
                          <a:spcPts val="0"/>
                        </a:spcAft>
                      </a:pPr>
                      <a:r>
                        <a:rPr lang="en-US" sz="1200">
                          <a:effectLst/>
                        </a:rPr>
                        <a:t>4( </a:t>
                      </a:r>
                      <a:r>
                        <a:rPr lang="fa-IR" sz="1200">
                          <a:effectLst/>
                        </a:rPr>
                        <a:t>به مردم بگویید که آماده باشند</a:t>
                      </a:r>
                      <a:r>
                        <a:rPr lang="en-US" sz="1200">
                          <a:effectLst/>
                        </a:rPr>
                        <a:t>.</a:t>
                      </a:r>
                      <a:endParaRPr lang="en-US" sz="1100">
                        <a:effectLst/>
                      </a:endParaRPr>
                    </a:p>
                    <a:p>
                      <a:pPr algn="r" rtl="1">
                        <a:lnSpc>
                          <a:spcPct val="115000"/>
                        </a:lnSpc>
                        <a:spcAft>
                          <a:spcPts val="0"/>
                        </a:spcAft>
                      </a:pPr>
                      <a:r>
                        <a:rPr lang="en-US" sz="1200">
                          <a:effectLst/>
                        </a:rPr>
                        <a:t>5( </a:t>
                      </a:r>
                      <a:r>
                        <a:rPr lang="fa-IR" sz="1200">
                          <a:effectLst/>
                        </a:rPr>
                        <a:t>به ستاد شهرستان و سایر مراکز ارتباطی اطلاع دهید</a:t>
                      </a:r>
                      <a:r>
                        <a:rPr lang="en-US" sz="1200">
                          <a:effectLst/>
                        </a:rPr>
                        <a:t>.</a:t>
                      </a:r>
                      <a:endParaRPr lang="en-US" sz="1100">
                        <a:effectLst/>
                        <a:latin typeface="Calibri"/>
                        <a:ea typeface="Calibri"/>
                        <a:cs typeface="Arial"/>
                      </a:endParaRPr>
                    </a:p>
                  </a:txBody>
                  <a:tcPr marL="68583" marR="68583" marT="0" marB="0"/>
                </a:tc>
              </a:tr>
              <a:tr h="1875498">
                <a:tc>
                  <a:txBody>
                    <a:bodyPr/>
                    <a:lstStyle/>
                    <a:p>
                      <a:pPr algn="ctr" rtl="1">
                        <a:lnSpc>
                          <a:spcPct val="115000"/>
                        </a:lnSpc>
                        <a:spcAft>
                          <a:spcPts val="0"/>
                        </a:spcAft>
                      </a:pPr>
                      <a:r>
                        <a:rPr lang="fa-IR" sz="1100">
                          <a:effectLst/>
                        </a:rPr>
                        <a:t>قرمز</a:t>
                      </a:r>
                      <a:endParaRPr lang="en-US" sz="1100">
                        <a:effectLst/>
                        <a:latin typeface="Calibri"/>
                        <a:ea typeface="Calibri"/>
                        <a:cs typeface="Arial"/>
                      </a:endParaRPr>
                    </a:p>
                  </a:txBody>
                  <a:tcPr marL="68583" marR="68583" marT="0" marB="0" anchor="ctr"/>
                </a:tc>
                <a:tc>
                  <a:txBody>
                    <a:bodyPr/>
                    <a:lstStyle/>
                    <a:p>
                      <a:pPr algn="r" rtl="1">
                        <a:lnSpc>
                          <a:spcPct val="115000"/>
                        </a:lnSpc>
                        <a:spcAft>
                          <a:spcPts val="0"/>
                        </a:spcAft>
                      </a:pPr>
                      <a:r>
                        <a:rPr lang="fa-IR" sz="1200" dirty="0">
                          <a:effectLst/>
                        </a:rPr>
                        <a:t>معادل تصمیم گیری ستاد بحران منطقه یا محله برای تخلیه</a:t>
                      </a:r>
                      <a:endParaRPr lang="en-US" sz="1100" dirty="0">
                        <a:effectLst/>
                      </a:endParaRPr>
                    </a:p>
                    <a:p>
                      <a:pPr algn="r" rtl="1">
                        <a:lnSpc>
                          <a:spcPct val="115000"/>
                        </a:lnSpc>
                        <a:spcAft>
                          <a:spcPts val="0"/>
                        </a:spcAft>
                      </a:pPr>
                      <a:r>
                        <a:rPr lang="fa-IR" sz="1100" dirty="0">
                          <a:effectLst/>
                        </a:rPr>
                        <a:t> </a:t>
                      </a:r>
                      <a:endParaRPr lang="en-US" sz="1100" dirty="0">
                        <a:effectLst/>
                      </a:endParaRPr>
                    </a:p>
                    <a:p>
                      <a:pPr algn="r" rtl="1">
                        <a:lnSpc>
                          <a:spcPct val="115000"/>
                        </a:lnSpc>
                        <a:spcAft>
                          <a:spcPts val="0"/>
                        </a:spcAft>
                      </a:pPr>
                      <a:r>
                        <a:rPr lang="fa-IR" sz="1200" dirty="0">
                          <a:effectLst/>
                        </a:rPr>
                        <a:t>شرایط تخلیه</a:t>
                      </a:r>
                      <a:r>
                        <a:rPr lang="en-US" sz="1200" dirty="0">
                          <a:effectLst/>
                        </a:rPr>
                        <a:t>:</a:t>
                      </a:r>
                      <a:endParaRPr lang="en-US" sz="1100" dirty="0">
                        <a:effectLst/>
                      </a:endParaRPr>
                    </a:p>
                    <a:p>
                      <a:pPr algn="r" rtl="1">
                        <a:lnSpc>
                          <a:spcPct val="115000"/>
                        </a:lnSpc>
                        <a:spcAft>
                          <a:spcPts val="0"/>
                        </a:spcAft>
                      </a:pPr>
                      <a:r>
                        <a:rPr lang="en-US" sz="1200" dirty="0">
                          <a:effectLst/>
                        </a:rPr>
                        <a:t>1( </a:t>
                      </a:r>
                      <a:r>
                        <a:rPr lang="fa-IR" sz="1200" dirty="0">
                          <a:effectLst/>
                        </a:rPr>
                        <a:t>اطلاع از وقوع مخاطره در بالادست</a:t>
                      </a:r>
                      <a:endParaRPr lang="en-US" sz="1100" dirty="0">
                        <a:effectLst/>
                      </a:endParaRPr>
                    </a:p>
                    <a:p>
                      <a:pPr algn="r" rtl="1">
                        <a:lnSpc>
                          <a:spcPct val="115000"/>
                        </a:lnSpc>
                        <a:spcAft>
                          <a:spcPts val="0"/>
                        </a:spcAft>
                      </a:pPr>
                      <a:r>
                        <a:rPr lang="en-US" sz="1200" dirty="0">
                          <a:effectLst/>
                        </a:rPr>
                        <a:t>2( </a:t>
                      </a:r>
                      <a:r>
                        <a:rPr lang="fa-IR" sz="1200" dirty="0">
                          <a:effectLst/>
                        </a:rPr>
                        <a:t>اعلام ستاد حوادث شهرستان</a:t>
                      </a:r>
                      <a:endParaRPr lang="en-US" sz="1100" dirty="0">
                        <a:effectLst/>
                      </a:endParaRPr>
                    </a:p>
                    <a:p>
                      <a:pPr algn="r" rtl="1">
                        <a:lnSpc>
                          <a:spcPct val="115000"/>
                        </a:lnSpc>
                        <a:spcAft>
                          <a:spcPts val="0"/>
                        </a:spcAft>
                      </a:pPr>
                      <a:r>
                        <a:rPr lang="en-US" sz="1200" dirty="0">
                          <a:effectLst/>
                        </a:rPr>
                        <a:t>3( </a:t>
                      </a:r>
                      <a:r>
                        <a:rPr lang="fa-IR" sz="1200" dirty="0">
                          <a:effectLst/>
                        </a:rPr>
                        <a:t>اعلام بالادست</a:t>
                      </a:r>
                      <a:endParaRPr lang="en-US" sz="1100" dirty="0">
                        <a:effectLst/>
                      </a:endParaRPr>
                    </a:p>
                    <a:p>
                      <a:pPr algn="r" rtl="1">
                        <a:lnSpc>
                          <a:spcPct val="115000"/>
                        </a:lnSpc>
                        <a:spcAft>
                          <a:spcPts val="0"/>
                        </a:spcAft>
                      </a:pPr>
                      <a:r>
                        <a:rPr lang="en-US" sz="1200" dirty="0">
                          <a:effectLst/>
                        </a:rPr>
                        <a:t>4( </a:t>
                      </a:r>
                      <a:r>
                        <a:rPr lang="fa-IR" sz="1200" dirty="0">
                          <a:effectLst/>
                        </a:rPr>
                        <a:t>توافق ستاد بحران منطقه یا محله بر احتمال وقوع مخاطره</a:t>
                      </a:r>
                      <a:endParaRPr lang="en-US" sz="1100" dirty="0">
                        <a:effectLst/>
                        <a:latin typeface="Calibri"/>
                        <a:ea typeface="Calibri"/>
                        <a:cs typeface="Arial"/>
                      </a:endParaRPr>
                    </a:p>
                  </a:txBody>
                  <a:tcPr marL="68583" marR="68583" marT="0" marB="0" anchor="ctr"/>
                </a:tc>
                <a:tc>
                  <a:txBody>
                    <a:bodyPr/>
                    <a:lstStyle/>
                    <a:p>
                      <a:pPr algn="r" rtl="0">
                        <a:lnSpc>
                          <a:spcPct val="115000"/>
                        </a:lnSpc>
                        <a:spcAft>
                          <a:spcPts val="0"/>
                        </a:spcAft>
                      </a:pPr>
                      <a:r>
                        <a:rPr lang="en-US" sz="1200" dirty="0">
                          <a:effectLst/>
                        </a:rPr>
                        <a:t>1( </a:t>
                      </a:r>
                      <a:r>
                        <a:rPr lang="fa-IR" sz="1200" dirty="0">
                          <a:effectLst/>
                        </a:rPr>
                        <a:t>از مردم بخواهید که منازل را تخلیه کنند و به مناطق امن پناه ببرند</a:t>
                      </a:r>
                      <a:r>
                        <a:rPr lang="en-US" sz="1200" dirty="0">
                          <a:effectLst/>
                        </a:rPr>
                        <a:t>.</a:t>
                      </a:r>
                      <a:endParaRPr lang="en-US" sz="1100" dirty="0">
                        <a:effectLst/>
                      </a:endParaRPr>
                    </a:p>
                    <a:p>
                      <a:pPr algn="r" rtl="1">
                        <a:lnSpc>
                          <a:spcPct val="115000"/>
                        </a:lnSpc>
                        <a:spcAft>
                          <a:spcPts val="0"/>
                        </a:spcAft>
                      </a:pPr>
                      <a:r>
                        <a:rPr lang="en-US" sz="1200" dirty="0">
                          <a:effectLst/>
                        </a:rPr>
                        <a:t>2( </a:t>
                      </a:r>
                      <a:r>
                        <a:rPr lang="fa-IR" sz="1200" dirty="0">
                          <a:effectLst/>
                        </a:rPr>
                        <a:t>خطر سیل را به پایین دست اطلاع دهید</a:t>
                      </a:r>
                      <a:r>
                        <a:rPr lang="en-US" sz="1200" dirty="0">
                          <a:effectLst/>
                        </a:rPr>
                        <a:t>.</a:t>
                      </a:r>
                      <a:endParaRPr lang="en-US" sz="1100" dirty="0">
                        <a:effectLst/>
                      </a:endParaRPr>
                    </a:p>
                    <a:p>
                      <a:pPr algn="r" rtl="1">
                        <a:lnSpc>
                          <a:spcPct val="115000"/>
                        </a:lnSpc>
                        <a:spcAft>
                          <a:spcPts val="0"/>
                        </a:spcAft>
                      </a:pPr>
                      <a:r>
                        <a:rPr lang="en-US" sz="1200" dirty="0">
                          <a:effectLst/>
                        </a:rPr>
                        <a:t>3( </a:t>
                      </a:r>
                      <a:r>
                        <a:rPr lang="fa-IR" sz="1200" dirty="0">
                          <a:effectLst/>
                        </a:rPr>
                        <a:t>مردم را به نقاط امن هدایت کنید</a:t>
                      </a:r>
                      <a:r>
                        <a:rPr lang="en-US" sz="1200" dirty="0">
                          <a:effectLst/>
                        </a:rPr>
                        <a:t>.</a:t>
                      </a:r>
                      <a:endParaRPr lang="en-US" sz="1100" dirty="0">
                        <a:effectLst/>
                      </a:endParaRPr>
                    </a:p>
                    <a:p>
                      <a:pPr algn="r" rtl="1">
                        <a:lnSpc>
                          <a:spcPct val="115000"/>
                        </a:lnSpc>
                        <a:spcAft>
                          <a:spcPts val="0"/>
                        </a:spcAft>
                      </a:pPr>
                      <a:r>
                        <a:rPr lang="en-US" sz="1200" dirty="0">
                          <a:effectLst/>
                        </a:rPr>
                        <a:t>4( </a:t>
                      </a:r>
                      <a:r>
                        <a:rPr lang="fa-IR" sz="1200" dirty="0">
                          <a:effectLst/>
                        </a:rPr>
                        <a:t>به ستاد شهرستان و سایر مراکز ارتباطی اطلاع دهید</a:t>
                      </a:r>
                      <a:r>
                        <a:rPr lang="en-US" sz="1200" dirty="0">
                          <a:effectLst/>
                        </a:rPr>
                        <a:t>.</a:t>
                      </a:r>
                      <a:endParaRPr lang="en-US" sz="1100" dirty="0">
                        <a:effectLst/>
                        <a:latin typeface="Calibri"/>
                        <a:ea typeface="Calibri"/>
                        <a:cs typeface="Arial"/>
                      </a:endParaRPr>
                    </a:p>
                  </a:txBody>
                  <a:tcPr marL="68583" marR="68583" marT="0" marB="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rtlCol="0">
            <a:normAutofit fontScale="90000"/>
          </a:bodyPr>
          <a:lstStyle/>
          <a:p>
            <a:pPr algn="r" rtl="1" eaLnBrk="1" fontAlgn="auto" hangingPunct="1">
              <a:spcAft>
                <a:spcPts val="0"/>
              </a:spcAft>
              <a:defRPr/>
            </a:pPr>
            <a:r>
              <a:rPr lang="fa-IR" dirty="0" smtClean="0">
                <a:solidFill>
                  <a:srgbClr val="C00000"/>
                </a:solidFill>
              </a:rPr>
              <a:t>اطفای حریق</a:t>
            </a:r>
            <a:endParaRPr lang="fa-IR" dirty="0">
              <a:solidFill>
                <a:srgbClr val="C00000"/>
              </a:solidFill>
            </a:endParaRPr>
          </a:p>
        </p:txBody>
      </p:sp>
      <p:sp>
        <p:nvSpPr>
          <p:cNvPr id="41987" name="Content Placeholder 2"/>
          <p:cNvSpPr>
            <a:spLocks noGrp="1"/>
          </p:cNvSpPr>
          <p:nvPr>
            <p:ph sz="quarter" idx="1"/>
          </p:nvPr>
        </p:nvSpPr>
        <p:spPr>
          <a:xfrm>
            <a:off x="304800" y="1066800"/>
            <a:ext cx="7848600" cy="5562600"/>
          </a:xfrm>
        </p:spPr>
        <p:txBody>
          <a:bodyPr>
            <a:normAutofit fontScale="92500" lnSpcReduction="10000"/>
          </a:bodyPr>
          <a:lstStyle/>
          <a:p>
            <a:pPr algn="r" rtl="1" eaLnBrk="1" hangingPunct="1"/>
            <a:r>
              <a:rPr lang="fa-IR" sz="1600" dirty="0" smtClean="0"/>
              <a:t>هر زمانی که علامت هشدار آتش در ساختمان شما به صدا در آمد از طریق نزدیکترین درب خروجی ساختمان را ترک نمایید. </a:t>
            </a:r>
          </a:p>
          <a:p>
            <a:pPr algn="r" rtl="1" eaLnBrk="1" hangingPunct="1"/>
            <a:r>
              <a:rPr lang="fa-IR" sz="1600" dirty="0" smtClean="0"/>
              <a:t>در صورتی که متوجه آتش سوزی شدید، آژیر آتش را به صدا در آورید. </a:t>
            </a:r>
          </a:p>
          <a:p>
            <a:pPr algn="r" rtl="1" eaLnBrk="1" hangingPunct="1"/>
            <a:r>
              <a:rPr lang="fa-IR" sz="1600" dirty="0" smtClean="0"/>
              <a:t>با 125 تماس بگیرید. </a:t>
            </a:r>
          </a:p>
          <a:p>
            <a:pPr algn="r" rtl="1" eaLnBrk="1" hangingPunct="1"/>
            <a:r>
              <a:rPr lang="fa-IR" sz="1600" dirty="0" smtClean="0"/>
              <a:t>اگر آتش کوچک است، سعی کنید با کپسول اطفای حریق آن را خاموش کنید. </a:t>
            </a:r>
          </a:p>
          <a:p>
            <a:pPr algn="r" rtl="1" eaLnBrk="1" hangingPunct="1"/>
            <a:r>
              <a:rPr lang="fa-IR" sz="1600" dirty="0" smtClean="0"/>
              <a:t>هرگز اجازه ندهید که آتش بین شما و درب خروجی قرار گیرد. </a:t>
            </a:r>
          </a:p>
          <a:p>
            <a:pPr algn="r" rtl="1" eaLnBrk="1" hangingPunct="1"/>
            <a:r>
              <a:rPr lang="fa-IR" sz="1600" dirty="0" smtClean="0"/>
              <a:t>اگر آتش به تجهیزات الکتریکی توسعه یافت، آنها را از برق بکشید. </a:t>
            </a:r>
          </a:p>
          <a:p>
            <a:pPr algn="r" rtl="1" eaLnBrk="1" hangingPunct="1"/>
            <a:r>
              <a:rPr lang="fa-IR" sz="1600" dirty="0" smtClean="0"/>
              <a:t>اگر قادر به خاموش کردن آتش نیستید، سریع از درب اضطراری خارج شوید (و در صورت وجود، نگهبانان را در جریان بگذارید.) </a:t>
            </a:r>
          </a:p>
          <a:p>
            <a:pPr algn="r" rtl="1" eaLnBrk="1" hangingPunct="1"/>
            <a:r>
              <a:rPr lang="fa-IR" sz="1600" dirty="0" smtClean="0"/>
              <a:t>قبل از باز کردن درب های بسته، آن را با پشت دستتان لمس کنید. اگر سرد بود با احتیاط خارج شوید. </a:t>
            </a:r>
          </a:p>
          <a:p>
            <a:pPr algn="r" rtl="1" eaLnBrk="1" hangingPunct="1"/>
            <a:r>
              <a:rPr lang="fa-IR" sz="1600" dirty="0" smtClean="0"/>
              <a:t>اگر اطاق را دود گرفته است، خود را خم کرده و خارج شوید. </a:t>
            </a:r>
          </a:p>
          <a:p>
            <a:pPr algn="r" rtl="1" eaLnBrk="1" hangingPunct="1"/>
            <a:r>
              <a:rPr lang="fa-IR" sz="1600" dirty="0" smtClean="0"/>
              <a:t>اگر می توانید آتش سوزی را حد الامکان با بستن درب ها و پنجره ها محدود کنید ولی درب ها را قفل نکنید. </a:t>
            </a:r>
          </a:p>
          <a:p>
            <a:pPr algn="r" rtl="1" eaLnBrk="1" hangingPunct="1"/>
            <a:r>
              <a:rPr lang="fa-IR" sz="1600" dirty="0" smtClean="0"/>
              <a:t>هرگز از آسانسور طی آتش سوزی استفاده ننمایید. </a:t>
            </a:r>
          </a:p>
          <a:p>
            <a:pPr algn="r" rtl="1" eaLnBrk="1" hangingPunct="1"/>
            <a:r>
              <a:rPr lang="fa-IR" sz="1600" dirty="0" smtClean="0"/>
              <a:t>از پله ها برای تخلیه استفاده نمایید. بطرف طبقات تحتانی ساختمان بروید ( نباید بطرف طبقات فوقانی ساختمان رفت مگر اینکه به عنوان آخرین پناهگاه بخواهید استفاده کنید. )</a:t>
            </a:r>
          </a:p>
          <a:p>
            <a:pPr algn="r" rtl="1" eaLnBrk="1" hangingPunct="1"/>
            <a:r>
              <a:rPr lang="fa-IR" sz="1600" dirty="0" smtClean="0"/>
              <a:t>در زمان تخلیه کفش های پاشنه بلند نپوشید. </a:t>
            </a:r>
          </a:p>
          <a:p>
            <a:pPr algn="r" rtl="1" eaLnBrk="1" hangingPunct="1"/>
            <a:r>
              <a:rPr lang="fa-IR" sz="1600" dirty="0" smtClean="0"/>
              <a:t>در زمان تخلیه از بردن بطری آب و سایر مایعات خودداری کنید، زیر خظر ریختن و لیز کردن مسیر و زمین خوردن وجود دارد. </a:t>
            </a:r>
          </a:p>
          <a:p>
            <a:pPr algn="r" rtl="1" eaLnBrk="1" hangingPunct="1"/>
            <a:r>
              <a:rPr lang="fa-IR" sz="1600" dirty="0" smtClean="0"/>
              <a:t>بدون اجازه مسئولین ایمنی به ساختمان برنگردید. </a:t>
            </a:r>
          </a:p>
          <a:p>
            <a:pPr algn="r" rtl="1" eaLnBrk="1" hangingPunct="1"/>
            <a:r>
              <a:rPr lang="fa-IR" sz="1600" dirty="0" smtClean="0"/>
              <a:t>برای ورود دوباره به ساختمان منتظر دستور مسئولین ایمنی باشید.</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74638"/>
            <a:ext cx="8229600" cy="334962"/>
          </a:xfrm>
        </p:spPr>
        <p:txBody>
          <a:bodyPr>
            <a:normAutofit fontScale="90000"/>
          </a:bodyPr>
          <a:lstStyle/>
          <a:p>
            <a:pPr algn="r" rtl="1" eaLnBrk="1" hangingPunct="1"/>
            <a:r>
              <a:rPr lang="en-US" sz="2800" smtClean="0"/>
              <a:t/>
            </a:r>
            <a:br>
              <a:rPr lang="en-US" sz="2800" smtClean="0"/>
            </a:br>
            <a:endParaRPr lang="fa-IR" sz="2800" smtClean="0"/>
          </a:p>
        </p:txBody>
      </p:sp>
      <p:sp>
        <p:nvSpPr>
          <p:cNvPr id="3" name="Content Placeholder 2"/>
          <p:cNvSpPr>
            <a:spLocks noGrp="1"/>
          </p:cNvSpPr>
          <p:nvPr>
            <p:ph sz="quarter" idx="1"/>
          </p:nvPr>
        </p:nvSpPr>
        <p:spPr>
          <a:xfrm>
            <a:off x="469900" y="304800"/>
            <a:ext cx="8229600" cy="3860800"/>
          </a:xfrm>
        </p:spPr>
        <p:txBody>
          <a:bodyPr rtlCol="0">
            <a:normAutofit fontScale="85000" lnSpcReduction="20000"/>
          </a:bodyPr>
          <a:lstStyle/>
          <a:p>
            <a:pPr marL="0" indent="0" algn="just" rtl="1" eaLnBrk="1" fontAlgn="auto" hangingPunct="1">
              <a:spcAft>
                <a:spcPts val="0"/>
              </a:spcAft>
              <a:buFont typeface="Arial" pitchFamily="34" charset="0"/>
              <a:buNone/>
              <a:defRPr/>
            </a:pPr>
            <a:r>
              <a:rPr lang="fa-IR" sz="3800" dirty="0">
                <a:solidFill>
                  <a:srgbClr val="00B050"/>
                </a:solidFill>
              </a:rPr>
              <a:t>برای اطفاء آتش های کوچک و نبود تهدید جدی </a:t>
            </a:r>
            <a:r>
              <a:rPr lang="fa-IR" sz="3800" dirty="0" smtClean="0">
                <a:solidFill>
                  <a:srgbClr val="00B050"/>
                </a:solidFill>
              </a:rPr>
              <a:t>، از </a:t>
            </a:r>
            <a:r>
              <a:rPr lang="fa-IR" sz="3800" dirty="0">
                <a:solidFill>
                  <a:srgbClr val="00B050"/>
                </a:solidFill>
              </a:rPr>
              <a:t>کپسول های آتش نشانی </a:t>
            </a:r>
            <a:r>
              <a:rPr lang="fa-IR" sz="3800" dirty="0" smtClean="0">
                <a:solidFill>
                  <a:srgbClr val="00B050"/>
                </a:solidFill>
              </a:rPr>
              <a:t>استفاده کنید (مراحل </a:t>
            </a:r>
            <a:r>
              <a:rPr lang="fa-IR" sz="3800" dirty="0">
                <a:solidFill>
                  <a:srgbClr val="00B050"/>
                </a:solidFill>
              </a:rPr>
              <a:t>زیر را انجام دهید </a:t>
            </a:r>
            <a:r>
              <a:rPr lang="fa-IR" sz="3800" dirty="0" smtClean="0">
                <a:solidFill>
                  <a:srgbClr val="00B050"/>
                </a:solidFill>
              </a:rPr>
              <a:t>)</a:t>
            </a:r>
          </a:p>
          <a:p>
            <a:pPr marL="0" indent="0" algn="r" rtl="1" eaLnBrk="1" fontAlgn="auto" hangingPunct="1">
              <a:spcAft>
                <a:spcPts val="0"/>
              </a:spcAft>
              <a:buFont typeface="Arial" pitchFamily="34" charset="0"/>
              <a:buNone/>
              <a:defRPr/>
            </a:pPr>
            <a:r>
              <a:rPr lang="fa-IR" sz="3100" dirty="0" smtClean="0"/>
              <a:t>این </a:t>
            </a:r>
            <a:r>
              <a:rPr lang="fa-IR" sz="3100" dirty="0"/>
              <a:t>مراحل </a:t>
            </a:r>
            <a:r>
              <a:rPr lang="fa-IR" sz="3100" dirty="0" smtClean="0"/>
              <a:t>اصطلاحا </a:t>
            </a:r>
            <a:r>
              <a:rPr lang="en-US" sz="3100" dirty="0" smtClean="0"/>
              <a:t>PASS</a:t>
            </a:r>
            <a:r>
              <a:rPr lang="fa-IR" sz="3100" dirty="0" smtClean="0"/>
              <a:t> </a:t>
            </a:r>
            <a:r>
              <a:rPr lang="fa-IR" sz="3100" dirty="0"/>
              <a:t>نامیده می شود که مخفف </a:t>
            </a:r>
            <a:r>
              <a:rPr lang="fa-IR" sz="3100" dirty="0" smtClean="0"/>
              <a:t>حرف </a:t>
            </a:r>
            <a:r>
              <a:rPr lang="fa-IR" sz="3100" dirty="0"/>
              <a:t>اول کلمات زیر است </a:t>
            </a:r>
            <a:endParaRPr lang="fa-IR" sz="3100" dirty="0" smtClean="0"/>
          </a:p>
          <a:p>
            <a:pPr marL="0" indent="0" algn="ctr" rtl="1" eaLnBrk="1" fontAlgn="auto" hangingPunct="1">
              <a:spcAft>
                <a:spcPts val="0"/>
              </a:spcAft>
              <a:buFont typeface="Arial" pitchFamily="34" charset="0"/>
              <a:buNone/>
              <a:defRPr/>
            </a:pPr>
            <a:r>
              <a:rPr lang="en-US" dirty="0" smtClean="0"/>
              <a:t>Pull </a:t>
            </a:r>
            <a:r>
              <a:rPr lang="en-US" dirty="0"/>
              <a:t>- Aim - Squeeze – Sweep </a:t>
            </a:r>
            <a:endParaRPr lang="fa-IR" dirty="0" smtClean="0"/>
          </a:p>
          <a:p>
            <a:pPr marL="0" indent="0" algn="r" rtl="1" eaLnBrk="1" fontAlgn="auto" hangingPunct="1">
              <a:spcAft>
                <a:spcPts val="0"/>
              </a:spcAft>
              <a:buFont typeface="Arial" pitchFamily="34" charset="0"/>
              <a:buNone/>
              <a:defRPr/>
            </a:pPr>
            <a:r>
              <a:rPr lang="fa-IR" dirty="0" smtClean="0"/>
              <a:t>1</a:t>
            </a:r>
            <a:r>
              <a:rPr lang="fa-IR" dirty="0"/>
              <a:t>. ضامن موجود در دسته کپسول را بکشید.</a:t>
            </a:r>
          </a:p>
          <a:p>
            <a:pPr marL="0" indent="0" algn="r" rtl="1" eaLnBrk="1" fontAlgn="auto" hangingPunct="1">
              <a:spcAft>
                <a:spcPts val="0"/>
              </a:spcAft>
              <a:buFont typeface="Arial" pitchFamily="34" charset="0"/>
              <a:buNone/>
              <a:defRPr/>
            </a:pPr>
            <a:r>
              <a:rPr lang="fa-IR" dirty="0"/>
              <a:t>2. آن را به </a:t>
            </a:r>
            <a:r>
              <a:rPr lang="fa-IR" dirty="0" smtClean="0"/>
              <a:t>طرف </a:t>
            </a:r>
            <a:r>
              <a:rPr lang="fa-IR" dirty="0"/>
              <a:t>قاعده آتش نشانه روید.</a:t>
            </a:r>
          </a:p>
          <a:p>
            <a:pPr marL="0" indent="0" algn="r" rtl="1" eaLnBrk="1" fontAlgn="auto" hangingPunct="1">
              <a:spcAft>
                <a:spcPts val="0"/>
              </a:spcAft>
              <a:buFont typeface="Arial" pitchFamily="34" charset="0"/>
              <a:buNone/>
              <a:defRPr/>
            </a:pPr>
            <a:r>
              <a:rPr lang="fa-IR" dirty="0"/>
              <a:t>3. دسته کپسول را فشار دهید.</a:t>
            </a:r>
          </a:p>
          <a:p>
            <a:pPr marL="0" indent="0" algn="r" rtl="1" eaLnBrk="1" fontAlgn="auto" hangingPunct="1">
              <a:spcAft>
                <a:spcPts val="0"/>
              </a:spcAft>
              <a:buFont typeface="Arial" pitchFamily="34" charset="0"/>
              <a:buNone/>
              <a:defRPr/>
            </a:pPr>
            <a:r>
              <a:rPr lang="fa-IR" dirty="0"/>
              <a:t>4. با فاصله حدود 3 متر از آتش ایستاده و شلنگ را بصورت جارویی حرکت </a:t>
            </a:r>
            <a:endParaRPr lang="fa-IR" dirty="0" smtClean="0"/>
          </a:p>
          <a:p>
            <a:pPr marL="0" indent="0" algn="r" rtl="1" eaLnBrk="1" fontAlgn="auto" hangingPunct="1">
              <a:spcAft>
                <a:spcPts val="0"/>
              </a:spcAft>
              <a:buFont typeface="Arial" pitchFamily="34" charset="0"/>
              <a:buNone/>
              <a:defRPr/>
            </a:pPr>
            <a:r>
              <a:rPr lang="fa-IR" dirty="0"/>
              <a:t> </a:t>
            </a:r>
            <a:r>
              <a:rPr lang="fa-IR" dirty="0" smtClean="0"/>
              <a:t>   دهید.(دقت </a:t>
            </a:r>
            <a:r>
              <a:rPr lang="fa-IR" dirty="0"/>
              <a:t>کنید قاعده آتش را هد قرار </a:t>
            </a:r>
            <a:r>
              <a:rPr lang="fa-IR" dirty="0" smtClean="0"/>
              <a:t>دهید )</a:t>
            </a:r>
          </a:p>
          <a:p>
            <a:pPr marL="0" indent="0" algn="ctr" rtl="1" eaLnBrk="1" fontAlgn="auto" hangingPunct="1">
              <a:spcAft>
                <a:spcPts val="0"/>
              </a:spcAft>
              <a:buFont typeface="Arial" pitchFamily="34" charset="0"/>
              <a:buNone/>
              <a:defRPr/>
            </a:pPr>
            <a:r>
              <a:rPr lang="fa-IR" dirty="0" smtClean="0">
                <a:solidFill>
                  <a:srgbClr val="00B050"/>
                </a:solidFill>
              </a:rPr>
              <a:t>شکل زیر به ترتیب از چپ به راست</a:t>
            </a:r>
            <a:endParaRPr lang="fa-IR" dirty="0">
              <a:solidFill>
                <a:srgbClr val="00B050"/>
              </a:solidFill>
            </a:endParaRPr>
          </a:p>
        </p:txBody>
      </p:sp>
      <p:pic>
        <p:nvPicPr>
          <p:cNvPr id="43012" name="Picture 2"/>
          <p:cNvPicPr>
            <a:picLocks noChangeAspect="1" noChangeArrowheads="1"/>
          </p:cNvPicPr>
          <p:nvPr/>
        </p:nvPicPr>
        <p:blipFill>
          <a:blip r:embed="rId2"/>
          <a:srcRect/>
          <a:stretch>
            <a:fillRect/>
          </a:stretch>
        </p:blipFill>
        <p:spPr bwMode="auto">
          <a:xfrm>
            <a:off x="6172200" y="4191000"/>
            <a:ext cx="2609850" cy="1962150"/>
          </a:xfrm>
          <a:prstGeom prst="rect">
            <a:avLst/>
          </a:prstGeom>
          <a:noFill/>
          <a:ln w="9525">
            <a:noFill/>
            <a:miter lim="800000"/>
            <a:headEnd/>
            <a:tailEnd/>
          </a:ln>
          <a:effectLst/>
        </p:spPr>
      </p:pic>
      <p:pic>
        <p:nvPicPr>
          <p:cNvPr id="43013" name="Picture 3"/>
          <p:cNvPicPr>
            <a:picLocks noChangeAspect="1" noChangeArrowheads="1"/>
          </p:cNvPicPr>
          <p:nvPr/>
        </p:nvPicPr>
        <p:blipFill>
          <a:blip r:embed="rId3"/>
          <a:srcRect/>
          <a:stretch>
            <a:fillRect/>
          </a:stretch>
        </p:blipFill>
        <p:spPr bwMode="auto">
          <a:xfrm>
            <a:off x="3722688" y="4498975"/>
            <a:ext cx="1724025" cy="1828800"/>
          </a:xfrm>
          <a:prstGeom prst="rect">
            <a:avLst/>
          </a:prstGeom>
          <a:noFill/>
          <a:ln w="9525">
            <a:noFill/>
            <a:miter lim="800000"/>
            <a:headEnd/>
            <a:tailEnd/>
          </a:ln>
          <a:effectLst/>
        </p:spPr>
      </p:pic>
      <p:pic>
        <p:nvPicPr>
          <p:cNvPr id="43014" name="Picture 4"/>
          <p:cNvPicPr>
            <a:picLocks noChangeAspect="1" noChangeArrowheads="1"/>
          </p:cNvPicPr>
          <p:nvPr/>
        </p:nvPicPr>
        <p:blipFill>
          <a:blip r:embed="rId4"/>
          <a:srcRect/>
          <a:stretch>
            <a:fillRect/>
          </a:stretch>
        </p:blipFill>
        <p:spPr bwMode="auto">
          <a:xfrm>
            <a:off x="685800" y="4038600"/>
            <a:ext cx="2085975" cy="1990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fa-IR" b="1" smtClean="0">
                <a:solidFill>
                  <a:srgbClr val="C00000"/>
                </a:solidFill>
              </a:rPr>
              <a:t>کمک های اولیه پزشکی</a:t>
            </a:r>
            <a:endParaRPr lang="fa-IR" smtClean="0">
              <a:solidFill>
                <a:srgbClr val="C00000"/>
              </a:solidFill>
            </a:endParaRPr>
          </a:p>
        </p:txBody>
      </p:sp>
      <p:sp>
        <p:nvSpPr>
          <p:cNvPr id="44035" name="Content Placeholder 2"/>
          <p:cNvSpPr>
            <a:spLocks noGrp="1"/>
          </p:cNvSpPr>
          <p:nvPr>
            <p:ph sz="quarter" idx="1"/>
          </p:nvPr>
        </p:nvSpPr>
        <p:spPr/>
        <p:txBody>
          <a:bodyPr>
            <a:normAutofit lnSpcReduction="10000"/>
          </a:bodyPr>
          <a:lstStyle/>
          <a:p>
            <a:pPr algn="r" rtl="1" eaLnBrk="1" hangingPunct="1"/>
            <a:r>
              <a:rPr lang="fa-IR" sz="4400" smtClean="0"/>
              <a:t>در هر خانوار باید حداقل یک نفر آموزش کمک های اولیه را دیده باشد. </a:t>
            </a:r>
          </a:p>
          <a:p>
            <a:pPr algn="r" rtl="1" eaLnBrk="1" hangingPunct="1"/>
            <a:r>
              <a:rPr lang="fa-IR" sz="4400" smtClean="0">
                <a:solidFill>
                  <a:srgbClr val="00B050"/>
                </a:solidFill>
              </a:rPr>
              <a:t>این آموزش باید بطور سالانه تکرار شود. </a:t>
            </a:r>
          </a:p>
          <a:p>
            <a:pPr algn="just" rtl="1" eaLnBrk="1" hangingPunct="1"/>
            <a:r>
              <a:rPr lang="fa-IR" sz="4400" smtClean="0">
                <a:solidFill>
                  <a:srgbClr val="0070C0"/>
                </a:solidFill>
              </a:rPr>
              <a:t>البته توصیه می شود تک تک اعضای بالای 6 سال خانوار این آموزش ها را دریافت نمایند.</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95400" y="304800"/>
            <a:ext cx="7467600" cy="715962"/>
          </a:xfrm>
        </p:spPr>
        <p:txBody>
          <a:bodyPr>
            <a:normAutofit/>
          </a:bodyPr>
          <a:lstStyle/>
          <a:p>
            <a:pPr algn="r" rtl="1" eaLnBrk="1" hangingPunct="1"/>
            <a:r>
              <a:rPr lang="fa-IR" b="1" dirty="0" smtClean="0">
                <a:solidFill>
                  <a:srgbClr val="00B050"/>
                </a:solidFill>
              </a:rPr>
              <a:t>برنامه مدیریت بلایا در سطح محله</a:t>
            </a:r>
            <a:endParaRPr lang="fa-IR" dirty="0" smtClean="0">
              <a:solidFill>
                <a:srgbClr val="00B050"/>
              </a:solidFill>
            </a:endParaRPr>
          </a:p>
        </p:txBody>
      </p:sp>
      <p:sp>
        <p:nvSpPr>
          <p:cNvPr id="3" name="Content Placeholder 2"/>
          <p:cNvSpPr>
            <a:spLocks noGrp="1"/>
          </p:cNvSpPr>
          <p:nvPr>
            <p:ph sz="quarter" idx="1"/>
          </p:nvPr>
        </p:nvSpPr>
        <p:spPr>
          <a:xfrm>
            <a:off x="457200" y="1295400"/>
            <a:ext cx="8229600" cy="4830763"/>
          </a:xfrm>
        </p:spPr>
        <p:txBody>
          <a:bodyPr rtlCol="0">
            <a:normAutofit/>
          </a:bodyPr>
          <a:lstStyle/>
          <a:p>
            <a:pPr marL="0" indent="0" algn="just" rtl="1" eaLnBrk="1" fontAlgn="auto" hangingPunct="1">
              <a:spcAft>
                <a:spcPts val="0"/>
              </a:spcAft>
              <a:buFont typeface="Arial" pitchFamily="34" charset="0"/>
              <a:buNone/>
              <a:defRPr/>
            </a:pPr>
            <a:r>
              <a:rPr lang="fa-IR" dirty="0" smtClean="0"/>
              <a:t>توسط </a:t>
            </a:r>
            <a:r>
              <a:rPr lang="fa-IR" dirty="0"/>
              <a:t>برخی سازمان ها مثلا شهرداری، هلال احمر و غیره ممکن است برنامه ای برای مدیریت بلایا در محله شما در جریان باشد. مثلا </a:t>
            </a:r>
            <a:r>
              <a:rPr lang="fa-IR" dirty="0" smtClean="0"/>
              <a:t>آموزش جستجو </a:t>
            </a:r>
            <a:r>
              <a:rPr lang="fa-IR" dirty="0"/>
              <a:t>و نجات، کمک های اولیه، شناسایی نقاط پرخطر، نصب کانکس های ذخیره </a:t>
            </a:r>
            <a:r>
              <a:rPr lang="fa-IR" dirty="0" smtClean="0"/>
              <a:t>لوازم </a:t>
            </a:r>
            <a:r>
              <a:rPr lang="fa-IR" dirty="0"/>
              <a:t>شرایط اضطراری، تمرین و مانور و غیره. </a:t>
            </a:r>
            <a:r>
              <a:rPr lang="fa-IR" dirty="0" smtClean="0"/>
              <a:t>توصیه می </a:t>
            </a:r>
            <a:r>
              <a:rPr lang="fa-IR" dirty="0"/>
              <a:t>شود تمام اعضای خانوار بطور فعال در این برنامه ها مشارکت کنند. در اینصورت نه تنها ممکن است خود شما از یک حادثه نجات پیدا </a:t>
            </a:r>
            <a:r>
              <a:rPr lang="fa-IR" dirty="0" smtClean="0"/>
              <a:t>کنید بلکه </a:t>
            </a:r>
            <a:r>
              <a:rPr lang="fa-IR" dirty="0"/>
              <a:t>می توانید به سایر اعضای خانواده و همسایگان نیز یاری برسانید </a:t>
            </a:r>
            <a:r>
              <a:rPr lang="fa-IR" dirty="0" smtClean="0">
                <a:solidFill>
                  <a:srgbClr val="00B050"/>
                </a:solidFill>
              </a:rPr>
              <a:t>و </a:t>
            </a:r>
            <a:r>
              <a:rPr lang="fa-IR" dirty="0">
                <a:solidFill>
                  <a:srgbClr val="00B050"/>
                </a:solidFill>
              </a:rPr>
              <a:t>ناجی جان آن ها بشوید. واقعا لحظه لذت بخشی خواهد بود!</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143000" y="228600"/>
            <a:ext cx="7467600" cy="639762"/>
          </a:xfrm>
        </p:spPr>
        <p:txBody>
          <a:bodyPr>
            <a:normAutofit/>
          </a:bodyPr>
          <a:lstStyle/>
          <a:p>
            <a:pPr algn="r" rtl="1" eaLnBrk="1" hangingPunct="1"/>
            <a:r>
              <a:rPr lang="fa-IR" dirty="0" smtClean="0">
                <a:solidFill>
                  <a:srgbClr val="FF0000"/>
                </a:solidFill>
                <a:ea typeface="2  Titr"/>
                <a:cs typeface="2  Titr"/>
              </a:rPr>
              <a:t>اثرات مخاطرات طبیعی در ایران:</a:t>
            </a:r>
          </a:p>
        </p:txBody>
      </p:sp>
      <p:graphicFrame>
        <p:nvGraphicFramePr>
          <p:cNvPr id="5" name="Content Placeholder 3"/>
          <p:cNvGraphicFramePr>
            <a:graphicFrameLocks noGrp="1"/>
          </p:cNvGraphicFramePr>
          <p:nvPr>
            <p:ph idx="1"/>
          </p:nvPr>
        </p:nvGraphicFramePr>
        <p:xfrm>
          <a:off x="457200" y="990600"/>
          <a:ext cx="7992888" cy="3866260"/>
        </p:xfrm>
        <a:graphic>
          <a:graphicData uri="http://schemas.openxmlformats.org/drawingml/2006/table">
            <a:tbl>
              <a:tblPr firstRow="1" bandRow="1">
                <a:tableStyleId>{5C22544A-7EE6-4342-B048-85BDC9FD1C3A}</a:tableStyleId>
              </a:tblPr>
              <a:tblGrid>
                <a:gridCol w="1998222"/>
                <a:gridCol w="1602178"/>
                <a:gridCol w="1951372"/>
                <a:gridCol w="2441116"/>
              </a:tblGrid>
              <a:tr h="718630">
                <a:tc>
                  <a:txBody>
                    <a:bodyPr/>
                    <a:lstStyle/>
                    <a:p>
                      <a:pPr algn="ctr"/>
                      <a:endParaRPr lang="en-US" sz="2400" dirty="0">
                        <a:solidFill>
                          <a:schemeClr val="tx1"/>
                        </a:solidFill>
                      </a:endParaRPr>
                    </a:p>
                  </a:txBody>
                  <a:tcPr/>
                </a:tc>
                <a:tc>
                  <a:txBody>
                    <a:bodyPr/>
                    <a:lstStyle/>
                    <a:p>
                      <a:pPr algn="ctr"/>
                      <a:r>
                        <a:rPr lang="en-US" sz="2400" dirty="0" smtClean="0">
                          <a:solidFill>
                            <a:schemeClr val="tx1"/>
                          </a:solidFill>
                        </a:rPr>
                        <a:t>Killed</a:t>
                      </a:r>
                      <a:endParaRPr lang="en-US" sz="2400" dirty="0">
                        <a:solidFill>
                          <a:schemeClr val="tx1"/>
                        </a:solidFill>
                      </a:endParaRPr>
                    </a:p>
                  </a:txBody>
                  <a:tcPr/>
                </a:tc>
                <a:tc>
                  <a:txBody>
                    <a:bodyPr/>
                    <a:lstStyle/>
                    <a:p>
                      <a:pPr algn="ctr"/>
                      <a:r>
                        <a:rPr lang="en-US" sz="2400" dirty="0" smtClean="0">
                          <a:solidFill>
                            <a:schemeClr val="tx1"/>
                          </a:solidFill>
                        </a:rPr>
                        <a:t>Affected</a:t>
                      </a:r>
                      <a:endParaRPr lang="en-US" sz="2400" dirty="0">
                        <a:solidFill>
                          <a:schemeClr val="tx1"/>
                        </a:solidFill>
                      </a:endParaRPr>
                    </a:p>
                  </a:txBody>
                  <a:tcPr/>
                </a:tc>
                <a:tc>
                  <a:txBody>
                    <a:bodyPr/>
                    <a:lstStyle/>
                    <a:p>
                      <a:pPr algn="ctr"/>
                      <a:r>
                        <a:rPr lang="en-US" sz="2400" dirty="0" smtClean="0">
                          <a:solidFill>
                            <a:schemeClr val="tx1"/>
                          </a:solidFill>
                        </a:rPr>
                        <a:t>Damages US$ Million</a:t>
                      </a:r>
                      <a:endParaRPr lang="en-US" sz="2400" dirty="0">
                        <a:solidFill>
                          <a:schemeClr val="tx1"/>
                        </a:solidFill>
                      </a:endParaRPr>
                    </a:p>
                  </a:txBody>
                  <a:tcPr/>
                </a:tc>
              </a:tr>
              <a:tr h="718630">
                <a:tc>
                  <a:txBody>
                    <a:bodyPr/>
                    <a:lstStyle/>
                    <a:p>
                      <a:pPr algn="ctr"/>
                      <a:r>
                        <a:rPr lang="en-US" sz="2400" dirty="0" smtClean="0">
                          <a:solidFill>
                            <a:schemeClr val="tx1"/>
                          </a:solidFill>
                        </a:rPr>
                        <a:t>Earthquakes</a:t>
                      </a:r>
                      <a:endParaRPr lang="en-US" sz="2400" dirty="0">
                        <a:solidFill>
                          <a:schemeClr val="tx1"/>
                        </a:solidFill>
                      </a:endParaRPr>
                    </a:p>
                  </a:txBody>
                  <a:tcPr/>
                </a:tc>
                <a:tc>
                  <a:txBody>
                    <a:bodyPr/>
                    <a:lstStyle/>
                    <a:p>
                      <a:pPr algn="ctr"/>
                      <a:r>
                        <a:rPr lang="en-US" sz="2400" dirty="0" smtClean="0">
                          <a:solidFill>
                            <a:schemeClr val="tx1"/>
                          </a:solidFill>
                        </a:rPr>
                        <a:t>27757</a:t>
                      </a:r>
                      <a:endParaRPr lang="en-US" sz="2400" dirty="0">
                        <a:solidFill>
                          <a:schemeClr val="tx1"/>
                        </a:solidFill>
                      </a:endParaRPr>
                    </a:p>
                  </a:txBody>
                  <a:tcPr/>
                </a:tc>
                <a:tc>
                  <a:txBody>
                    <a:bodyPr/>
                    <a:lstStyle/>
                    <a:p>
                      <a:pPr algn="ctr"/>
                      <a:r>
                        <a:rPr lang="en-US" sz="2400" dirty="0" smtClean="0">
                          <a:solidFill>
                            <a:schemeClr val="tx1"/>
                          </a:solidFill>
                        </a:rPr>
                        <a:t>755084</a:t>
                      </a:r>
                      <a:endParaRPr lang="en-US" sz="2400" dirty="0">
                        <a:solidFill>
                          <a:schemeClr val="tx1"/>
                        </a:solidFill>
                      </a:endParaRPr>
                    </a:p>
                  </a:txBody>
                  <a:tcPr/>
                </a:tc>
                <a:tc>
                  <a:txBody>
                    <a:bodyPr/>
                    <a:lstStyle/>
                    <a:p>
                      <a:pPr algn="ctr"/>
                      <a:r>
                        <a:rPr lang="en-US" sz="2400" dirty="0" smtClean="0">
                          <a:solidFill>
                            <a:schemeClr val="tx1"/>
                          </a:solidFill>
                        </a:rPr>
                        <a:t>943.928</a:t>
                      </a:r>
                      <a:endParaRPr lang="en-US" sz="2400" dirty="0">
                        <a:solidFill>
                          <a:schemeClr val="tx1"/>
                        </a:solidFill>
                      </a:endParaRPr>
                    </a:p>
                  </a:txBody>
                  <a:tcPr/>
                </a:tc>
              </a:tr>
              <a:tr h="555085">
                <a:tc>
                  <a:txBody>
                    <a:bodyPr/>
                    <a:lstStyle/>
                    <a:p>
                      <a:pPr algn="ctr"/>
                      <a:r>
                        <a:rPr lang="en-US" sz="2400" dirty="0" smtClean="0">
                          <a:solidFill>
                            <a:schemeClr val="tx1"/>
                          </a:solidFill>
                        </a:rPr>
                        <a:t>Floods</a:t>
                      </a:r>
                      <a:endParaRPr lang="en-US" sz="2400" dirty="0">
                        <a:solidFill>
                          <a:schemeClr val="tx1"/>
                        </a:solidFill>
                      </a:endParaRPr>
                    </a:p>
                  </a:txBody>
                  <a:tcPr/>
                </a:tc>
                <a:tc>
                  <a:txBody>
                    <a:bodyPr/>
                    <a:lstStyle/>
                    <a:p>
                      <a:pPr algn="ctr"/>
                      <a:r>
                        <a:rPr lang="en-US" sz="2400" dirty="0" smtClean="0">
                          <a:solidFill>
                            <a:schemeClr val="tx1"/>
                          </a:solidFill>
                        </a:rPr>
                        <a:t>736</a:t>
                      </a:r>
                      <a:endParaRPr lang="en-US" sz="2400" dirty="0">
                        <a:solidFill>
                          <a:schemeClr val="tx1"/>
                        </a:solidFill>
                      </a:endParaRPr>
                    </a:p>
                  </a:txBody>
                  <a:tcPr/>
                </a:tc>
                <a:tc>
                  <a:txBody>
                    <a:bodyPr/>
                    <a:lstStyle/>
                    <a:p>
                      <a:pPr algn="ctr"/>
                      <a:r>
                        <a:rPr lang="en-US" sz="2400" dirty="0" smtClean="0">
                          <a:solidFill>
                            <a:schemeClr val="tx1"/>
                          </a:solidFill>
                        </a:rPr>
                        <a:t>1424487</a:t>
                      </a:r>
                      <a:endParaRPr lang="en-US" sz="2400" dirty="0">
                        <a:solidFill>
                          <a:schemeClr val="tx1"/>
                        </a:solidFill>
                      </a:endParaRPr>
                    </a:p>
                  </a:txBody>
                  <a:tcPr/>
                </a:tc>
                <a:tc>
                  <a:txBody>
                    <a:bodyPr/>
                    <a:lstStyle/>
                    <a:p>
                      <a:pPr algn="ctr"/>
                      <a:r>
                        <a:rPr lang="en-US" sz="2400" dirty="0" smtClean="0">
                          <a:solidFill>
                            <a:schemeClr val="tx1"/>
                          </a:solidFill>
                        </a:rPr>
                        <a:t>205.698</a:t>
                      </a:r>
                      <a:endParaRPr lang="en-US" sz="2400" dirty="0">
                        <a:solidFill>
                          <a:schemeClr val="tx1"/>
                        </a:solidFill>
                      </a:endParaRPr>
                    </a:p>
                  </a:txBody>
                  <a:tcPr/>
                </a:tc>
              </a:tr>
              <a:tr h="555085">
                <a:tc>
                  <a:txBody>
                    <a:bodyPr/>
                    <a:lstStyle/>
                    <a:p>
                      <a:pPr algn="ctr"/>
                      <a:r>
                        <a:rPr lang="en-US" sz="2400" dirty="0" smtClean="0">
                          <a:solidFill>
                            <a:schemeClr val="tx1"/>
                          </a:solidFill>
                        </a:rPr>
                        <a:t>Droughts</a:t>
                      </a:r>
                      <a:endParaRPr lang="en-US" sz="2400" dirty="0">
                        <a:solidFill>
                          <a:schemeClr val="tx1"/>
                        </a:solidFill>
                      </a:endParaRPr>
                    </a:p>
                  </a:txBody>
                  <a:tcPr/>
                </a:tc>
                <a:tc>
                  <a:txBody>
                    <a:bodyPr/>
                    <a:lstStyle/>
                    <a:p>
                      <a:pPr algn="ctr"/>
                      <a:r>
                        <a:rPr lang="en-US" sz="2400" dirty="0" smtClean="0">
                          <a:solidFill>
                            <a:schemeClr val="tx1"/>
                          </a:solidFill>
                        </a:rPr>
                        <a:t>0</a:t>
                      </a:r>
                      <a:endParaRPr lang="en-US" sz="2400" dirty="0">
                        <a:solidFill>
                          <a:schemeClr val="tx1"/>
                        </a:solidFill>
                      </a:endParaRPr>
                    </a:p>
                  </a:txBody>
                  <a:tcPr/>
                </a:tc>
                <a:tc>
                  <a:txBody>
                    <a:bodyPr/>
                    <a:lstStyle/>
                    <a:p>
                      <a:pPr algn="ctr"/>
                      <a:r>
                        <a:rPr lang="en-US" sz="2400" dirty="0" smtClean="0">
                          <a:solidFill>
                            <a:schemeClr val="tx1"/>
                          </a:solidFill>
                        </a:rPr>
                        <a:t>37,000,000</a:t>
                      </a:r>
                      <a:endParaRPr lang="en-US" sz="2400" dirty="0">
                        <a:solidFill>
                          <a:schemeClr val="tx1"/>
                        </a:solidFill>
                      </a:endParaRPr>
                    </a:p>
                  </a:txBody>
                  <a:tcPr/>
                </a:tc>
                <a:tc>
                  <a:txBody>
                    <a:bodyPr/>
                    <a:lstStyle/>
                    <a:p>
                      <a:pPr algn="ctr"/>
                      <a:r>
                        <a:rPr lang="en-US" sz="2400" dirty="0" smtClean="0">
                          <a:solidFill>
                            <a:schemeClr val="tx1"/>
                          </a:solidFill>
                        </a:rPr>
                        <a:t>3300</a:t>
                      </a:r>
                      <a:endParaRPr lang="en-US" sz="2400" dirty="0">
                        <a:solidFill>
                          <a:schemeClr val="tx1"/>
                        </a:solidFill>
                      </a:endParaRPr>
                    </a:p>
                  </a:txBody>
                  <a:tcPr/>
                </a:tc>
              </a:tr>
              <a:tr h="555085">
                <a:tc>
                  <a:txBody>
                    <a:bodyPr/>
                    <a:lstStyle/>
                    <a:p>
                      <a:pPr algn="ctr"/>
                      <a:r>
                        <a:rPr lang="en-US" sz="2400" dirty="0" smtClean="0">
                          <a:solidFill>
                            <a:schemeClr val="tx1"/>
                          </a:solidFill>
                        </a:rPr>
                        <a:t>Storms</a:t>
                      </a:r>
                      <a:endParaRPr lang="en-US" sz="2400" dirty="0">
                        <a:solidFill>
                          <a:schemeClr val="tx1"/>
                        </a:solidFill>
                      </a:endParaRPr>
                    </a:p>
                  </a:txBody>
                  <a:tcPr/>
                </a:tc>
                <a:tc>
                  <a:txBody>
                    <a:bodyPr/>
                    <a:lstStyle/>
                    <a:p>
                      <a:pPr algn="ctr"/>
                      <a:r>
                        <a:rPr lang="en-US" sz="2400" dirty="0" smtClean="0">
                          <a:solidFill>
                            <a:schemeClr val="tx1"/>
                          </a:solidFill>
                        </a:rPr>
                        <a:t>43</a:t>
                      </a:r>
                      <a:endParaRPr lang="en-US" sz="2400" dirty="0">
                        <a:solidFill>
                          <a:schemeClr val="tx1"/>
                        </a:solidFill>
                      </a:endParaRPr>
                    </a:p>
                  </a:txBody>
                  <a:tcPr/>
                </a:tc>
                <a:tc>
                  <a:txBody>
                    <a:bodyPr/>
                    <a:lstStyle/>
                    <a:p>
                      <a:pPr algn="ctr"/>
                      <a:r>
                        <a:rPr lang="en-US" sz="2400" dirty="0" smtClean="0">
                          <a:solidFill>
                            <a:schemeClr val="tx1"/>
                          </a:solidFill>
                        </a:rPr>
                        <a:t>176009</a:t>
                      </a:r>
                      <a:endParaRPr lang="en-US" sz="2400" dirty="0">
                        <a:solidFill>
                          <a:schemeClr val="tx1"/>
                        </a:solidFill>
                      </a:endParaRPr>
                    </a:p>
                  </a:txBody>
                  <a:tcPr/>
                </a:tc>
                <a:tc>
                  <a:txBody>
                    <a:bodyPr/>
                    <a:lstStyle/>
                    <a:p>
                      <a:pPr algn="ctr"/>
                      <a:r>
                        <a:rPr lang="en-US" sz="2400" dirty="0" smtClean="0">
                          <a:solidFill>
                            <a:schemeClr val="tx1"/>
                          </a:solidFill>
                        </a:rPr>
                        <a:t>0.24</a:t>
                      </a:r>
                      <a:endParaRPr lang="en-US" sz="2400" dirty="0">
                        <a:solidFill>
                          <a:schemeClr val="tx1"/>
                        </a:solidFill>
                      </a:endParaRPr>
                    </a:p>
                  </a:txBody>
                  <a:tcPr/>
                </a:tc>
              </a:tr>
              <a:tr h="555085">
                <a:tc>
                  <a:txBody>
                    <a:bodyPr/>
                    <a:lstStyle/>
                    <a:p>
                      <a:pPr algn="ctr"/>
                      <a:r>
                        <a:rPr lang="en-US" sz="2400" dirty="0" smtClean="0">
                          <a:solidFill>
                            <a:schemeClr val="tx1"/>
                          </a:solidFill>
                        </a:rPr>
                        <a:t>Total</a:t>
                      </a:r>
                      <a:endParaRPr lang="en-US" sz="2400" dirty="0">
                        <a:solidFill>
                          <a:schemeClr val="tx1"/>
                        </a:solidFill>
                      </a:endParaRPr>
                    </a:p>
                  </a:txBody>
                  <a:tcPr/>
                </a:tc>
                <a:tc>
                  <a:txBody>
                    <a:bodyPr/>
                    <a:lstStyle/>
                    <a:p>
                      <a:pPr algn="ctr"/>
                      <a:r>
                        <a:rPr lang="en-US" sz="2400" dirty="0" smtClean="0">
                          <a:solidFill>
                            <a:schemeClr val="tx1"/>
                          </a:solidFill>
                        </a:rPr>
                        <a:t>28536</a:t>
                      </a:r>
                      <a:endParaRPr lang="en-US" sz="2400" dirty="0">
                        <a:solidFill>
                          <a:schemeClr val="tx1"/>
                        </a:solidFill>
                      </a:endParaRPr>
                    </a:p>
                  </a:txBody>
                  <a:tcPr/>
                </a:tc>
                <a:tc>
                  <a:txBody>
                    <a:bodyPr/>
                    <a:lstStyle/>
                    <a:p>
                      <a:pPr algn="ctr"/>
                      <a:r>
                        <a:rPr lang="en-US" sz="2400" dirty="0" smtClean="0">
                          <a:solidFill>
                            <a:schemeClr val="tx1"/>
                          </a:solidFill>
                        </a:rPr>
                        <a:t>39355580</a:t>
                      </a:r>
                      <a:endParaRPr lang="en-US" sz="2400" dirty="0">
                        <a:solidFill>
                          <a:schemeClr val="tx1"/>
                        </a:solidFill>
                      </a:endParaRPr>
                    </a:p>
                  </a:txBody>
                  <a:tcPr/>
                </a:tc>
                <a:tc>
                  <a:txBody>
                    <a:bodyPr/>
                    <a:lstStyle/>
                    <a:p>
                      <a:pPr algn="ctr"/>
                      <a:r>
                        <a:rPr lang="en-US" sz="2400" dirty="0" smtClean="0">
                          <a:solidFill>
                            <a:schemeClr val="tx1"/>
                          </a:solidFill>
                        </a:rPr>
                        <a:t>4449.866</a:t>
                      </a:r>
                      <a:endParaRPr lang="en-US" sz="2400" dirty="0">
                        <a:solidFill>
                          <a:schemeClr val="tx1"/>
                        </a:solidFill>
                      </a:endParaRPr>
                    </a:p>
                  </a:txBody>
                  <a:tcPr/>
                </a:tc>
              </a:tr>
            </a:tbl>
          </a:graphicData>
        </a:graphic>
      </p:graphicFrame>
      <p:sp>
        <p:nvSpPr>
          <p:cNvPr id="6" name="Text Placeholder 12"/>
          <p:cNvSpPr txBox="1">
            <a:spLocks/>
          </p:cNvSpPr>
          <p:nvPr/>
        </p:nvSpPr>
        <p:spPr>
          <a:xfrm>
            <a:off x="152400" y="5257800"/>
            <a:ext cx="8610600" cy="13716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lvl="0" indent="-274320" fontAlgn="auto">
              <a:spcBef>
                <a:spcPts val="600"/>
              </a:spcBef>
              <a:spcAft>
                <a:spcPts val="0"/>
              </a:spcAft>
              <a:buClr>
                <a:schemeClr val="accent1"/>
              </a:buClr>
              <a:buSzPct val="70000"/>
              <a:buFont typeface="Wingdings"/>
              <a:buChar char=""/>
            </a:pPr>
            <a:r>
              <a:rPr lang="fa-IR" sz="2800" dirty="0" smtClean="0">
                <a:latin typeface="2  Nazanin"/>
              </a:rPr>
              <a:t>سوال: کدامیک از مخاطرات بیشترین خسارت اقتصادی بر جامعه وارد می کند؟ خشکسالی</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274638"/>
            <a:ext cx="8229600" cy="868362"/>
          </a:xfrm>
        </p:spPr>
        <p:txBody>
          <a:bodyPr/>
          <a:lstStyle/>
          <a:p>
            <a:pPr algn="r" rtl="1" eaLnBrk="1" hangingPunct="1"/>
            <a:r>
              <a:rPr lang="fa-IR" b="1" dirty="0" smtClean="0">
                <a:solidFill>
                  <a:srgbClr val="00B050"/>
                </a:solidFill>
                <a:ea typeface="2  Titr"/>
                <a:cs typeface="2  Titr"/>
              </a:rPr>
              <a:t>طراحی مانور خانواده</a:t>
            </a:r>
            <a:endParaRPr lang="fa-IR" dirty="0" smtClean="0">
              <a:solidFill>
                <a:srgbClr val="00B050"/>
              </a:solidFill>
              <a:ea typeface="2  Titr"/>
              <a:cs typeface="2  Titr"/>
            </a:endParaRPr>
          </a:p>
        </p:txBody>
      </p:sp>
      <p:sp>
        <p:nvSpPr>
          <p:cNvPr id="3" name="Content Placeholder 2"/>
          <p:cNvSpPr>
            <a:spLocks noGrp="1"/>
          </p:cNvSpPr>
          <p:nvPr>
            <p:ph sz="quarter" idx="1"/>
          </p:nvPr>
        </p:nvSpPr>
        <p:spPr>
          <a:xfrm>
            <a:off x="457200" y="1143000"/>
            <a:ext cx="8229600" cy="5562600"/>
          </a:xfrm>
        </p:spPr>
        <p:txBody>
          <a:bodyPr rtlCol="0">
            <a:normAutofit fontScale="62500" lnSpcReduction="20000"/>
          </a:bodyPr>
          <a:lstStyle/>
          <a:p>
            <a:pPr marL="0" indent="0" algn="ctr" rtl="1" eaLnBrk="1" fontAlgn="auto" hangingPunct="1">
              <a:spcAft>
                <a:spcPts val="0"/>
              </a:spcAft>
              <a:buFont typeface="Arial" pitchFamily="34" charset="0"/>
              <a:buNone/>
              <a:defRPr/>
            </a:pPr>
            <a:r>
              <a:rPr lang="fa-IR" sz="4000" dirty="0" smtClean="0"/>
              <a:t>هر </a:t>
            </a:r>
            <a:r>
              <a:rPr lang="fa-IR" sz="4000" dirty="0"/>
              <a:t>چقدر که دانش داشته باشیم تا وقتی که عمل نکنیم، بی فایده است. </a:t>
            </a:r>
            <a:endParaRPr lang="fa-IR" sz="4000" dirty="0" smtClean="0"/>
          </a:p>
          <a:p>
            <a:pPr marL="0" indent="0" algn="just" rtl="1" eaLnBrk="1" fontAlgn="auto" hangingPunct="1">
              <a:spcAft>
                <a:spcPts val="0"/>
              </a:spcAft>
              <a:buFont typeface="Arial" pitchFamily="34" charset="0"/>
              <a:buNone/>
              <a:defRPr/>
            </a:pPr>
            <a:r>
              <a:rPr lang="fa-IR" sz="4000" dirty="0" smtClean="0"/>
              <a:t>برای </a:t>
            </a:r>
            <a:r>
              <a:rPr lang="fa-IR" sz="4000" dirty="0"/>
              <a:t>اینکه مطمئن شویم یک خانواده </a:t>
            </a:r>
            <a:r>
              <a:rPr lang="fa-IR" sz="4000" dirty="0" smtClean="0"/>
              <a:t>تمام آموزش ها </a:t>
            </a:r>
            <a:r>
              <a:rPr lang="fa-IR" sz="4000" dirty="0"/>
              <a:t>را </a:t>
            </a:r>
            <a:r>
              <a:rPr lang="fa-IR" sz="4000" dirty="0" smtClean="0"/>
              <a:t>فرا گرفته است</a:t>
            </a:r>
            <a:r>
              <a:rPr lang="fa-IR" sz="4000" dirty="0"/>
              <a:t>، باید یک مانور را اجرا و ارشیابی کند. بهتر است هر خانوار حداقل سالی یکبار </a:t>
            </a:r>
            <a:r>
              <a:rPr lang="fa-IR" sz="4000" dirty="0" smtClean="0"/>
              <a:t>(ترجیحا </a:t>
            </a:r>
            <a:r>
              <a:rPr lang="fa-IR" sz="4000" dirty="0"/>
              <a:t>دو </a:t>
            </a:r>
            <a:r>
              <a:rPr lang="fa-IR" sz="4000" dirty="0" smtClean="0"/>
              <a:t>بار) </a:t>
            </a:r>
            <a:r>
              <a:rPr lang="fa-IR" sz="4000" dirty="0"/>
              <a:t>مانور انجام دهد. </a:t>
            </a:r>
            <a:endParaRPr lang="fa-IR" sz="4000" dirty="0" smtClean="0"/>
          </a:p>
          <a:p>
            <a:pPr marL="0" indent="0" algn="r" rtl="1" eaLnBrk="1" fontAlgn="auto" hangingPunct="1">
              <a:spcAft>
                <a:spcPts val="0"/>
              </a:spcAft>
              <a:buFont typeface="Arial" pitchFamily="34" charset="0"/>
              <a:buNone/>
              <a:defRPr/>
            </a:pPr>
            <a:r>
              <a:rPr lang="fa-IR" sz="4500" dirty="0" smtClean="0">
                <a:solidFill>
                  <a:srgbClr val="FF0000"/>
                </a:solidFill>
                <a:cs typeface="2  Titr" pitchFamily="2" charset="-78"/>
              </a:rPr>
              <a:t>می </a:t>
            </a:r>
            <a:r>
              <a:rPr lang="fa-IR" sz="4500" dirty="0">
                <a:solidFill>
                  <a:srgbClr val="FF0000"/>
                </a:solidFill>
                <a:cs typeface="2  Titr" pitchFamily="2" charset="-78"/>
              </a:rPr>
              <a:t>توانید مراحل زیر را </a:t>
            </a:r>
            <a:r>
              <a:rPr lang="fa-IR" sz="4500" dirty="0" smtClean="0">
                <a:solidFill>
                  <a:srgbClr val="FF0000"/>
                </a:solidFill>
                <a:cs typeface="2  Titr" pitchFamily="2" charset="-78"/>
              </a:rPr>
              <a:t>به خانواده </a:t>
            </a:r>
            <a:r>
              <a:rPr lang="fa-IR" sz="4500" dirty="0">
                <a:solidFill>
                  <a:srgbClr val="FF0000"/>
                </a:solidFill>
                <a:cs typeface="2  Titr" pitchFamily="2" charset="-78"/>
              </a:rPr>
              <a:t>توصیه کنید:</a:t>
            </a:r>
          </a:p>
          <a:p>
            <a:pPr marL="514350" indent="-514350" algn="r" rtl="1" eaLnBrk="1" fontAlgn="auto" hangingPunct="1">
              <a:spcAft>
                <a:spcPts val="0"/>
              </a:spcAft>
              <a:buFont typeface="+mj-lt"/>
              <a:buAutoNum type="arabicPeriod"/>
              <a:defRPr/>
            </a:pPr>
            <a:r>
              <a:rPr lang="fa-IR" sz="3700" dirty="0" smtClean="0"/>
              <a:t>تمام </a:t>
            </a:r>
            <a:r>
              <a:rPr lang="fa-IR" sz="3700" dirty="0"/>
              <a:t>اعضاء خانواده جمع </a:t>
            </a:r>
            <a:r>
              <a:rPr lang="fa-IR" sz="3700" dirty="0" smtClean="0"/>
              <a:t>شوند</a:t>
            </a:r>
          </a:p>
          <a:p>
            <a:pPr marL="514350" indent="-514350" algn="r" rtl="1" eaLnBrk="1" fontAlgn="auto" hangingPunct="1">
              <a:spcAft>
                <a:spcPts val="0"/>
              </a:spcAft>
              <a:buFont typeface="+mj-lt"/>
              <a:buAutoNum type="arabicPeriod"/>
              <a:defRPr/>
            </a:pPr>
            <a:r>
              <a:rPr lang="fa-IR" sz="3700" dirty="0" smtClean="0"/>
              <a:t>هدف </a:t>
            </a:r>
            <a:r>
              <a:rPr lang="fa-IR" sz="3700" dirty="0"/>
              <a:t>مانور را بیان کنند</a:t>
            </a:r>
            <a:r>
              <a:rPr lang="fa-IR" sz="3700" dirty="0" smtClean="0"/>
              <a:t>:  </a:t>
            </a:r>
            <a:r>
              <a:rPr lang="fa-IR" sz="3700" dirty="0"/>
              <a:t>مثلا آمادگی در برابر </a:t>
            </a:r>
            <a:r>
              <a:rPr lang="fa-IR" sz="3700" dirty="0" smtClean="0"/>
              <a:t>زلزله</a:t>
            </a:r>
          </a:p>
          <a:p>
            <a:pPr marL="514350" indent="-514350" algn="r" rtl="1" eaLnBrk="1" fontAlgn="auto" hangingPunct="1">
              <a:spcAft>
                <a:spcPts val="0"/>
              </a:spcAft>
              <a:buFont typeface="+mj-lt"/>
              <a:buAutoNum type="arabicPeriod"/>
              <a:defRPr/>
            </a:pPr>
            <a:r>
              <a:rPr lang="fa-IR" sz="3700" dirty="0" smtClean="0"/>
              <a:t>بگویند </a:t>
            </a:r>
            <a:r>
              <a:rPr lang="fa-IR" sz="3700" dirty="0"/>
              <a:t>که چه کارهایی باید انجام شود، مثلا اعلام شروع مانور، رفتن زیر میز، </a:t>
            </a:r>
            <a:r>
              <a:rPr lang="fa-IR" sz="3700" dirty="0" smtClean="0"/>
              <a:t>  بسته </a:t>
            </a:r>
            <a:r>
              <a:rPr lang="fa-IR" sz="3700" dirty="0"/>
              <a:t>بودن آسانسور، برداشتن کیف </a:t>
            </a:r>
            <a:r>
              <a:rPr lang="fa-IR" sz="3700" dirty="0" smtClean="0"/>
              <a:t>اضطراری</a:t>
            </a:r>
            <a:r>
              <a:rPr lang="fa-IR" sz="3700" dirty="0"/>
              <a:t>، </a:t>
            </a:r>
            <a:r>
              <a:rPr lang="fa-IR" sz="3700" dirty="0" smtClean="0"/>
              <a:t>کمک به </a:t>
            </a:r>
            <a:r>
              <a:rPr lang="fa-IR" sz="3700" dirty="0"/>
              <a:t>فرد سالمند و </a:t>
            </a:r>
            <a:r>
              <a:rPr lang="fa-IR" sz="3700" dirty="0" smtClean="0"/>
              <a:t>...</a:t>
            </a:r>
          </a:p>
          <a:p>
            <a:pPr marL="514350" indent="-514350" algn="r" rtl="1" eaLnBrk="1" fontAlgn="auto" hangingPunct="1">
              <a:spcAft>
                <a:spcPts val="0"/>
              </a:spcAft>
              <a:buFont typeface="+mj-lt"/>
              <a:buAutoNum type="arabicPeriod"/>
              <a:defRPr/>
            </a:pPr>
            <a:r>
              <a:rPr lang="fa-IR" sz="3700" dirty="0" smtClean="0"/>
              <a:t>هر </a:t>
            </a:r>
            <a:r>
              <a:rPr lang="fa-IR" sz="3700" dirty="0"/>
              <a:t>عضو خانواده یک کار را تقبل </a:t>
            </a:r>
            <a:r>
              <a:rPr lang="fa-IR" sz="3700" dirty="0" smtClean="0"/>
              <a:t>کند</a:t>
            </a:r>
          </a:p>
          <a:p>
            <a:pPr marL="514350" indent="-514350" algn="r" rtl="1" eaLnBrk="1" fontAlgn="auto" hangingPunct="1">
              <a:spcAft>
                <a:spcPts val="0"/>
              </a:spcAft>
              <a:buFont typeface="+mj-lt"/>
              <a:buAutoNum type="arabicPeriod"/>
              <a:defRPr/>
            </a:pPr>
            <a:r>
              <a:rPr lang="fa-IR" sz="3700" dirty="0" smtClean="0"/>
              <a:t>با </a:t>
            </a:r>
            <a:r>
              <a:rPr lang="fa-IR" sz="3700" dirty="0"/>
              <a:t>اعلام آغاز مانور (مثلا با زدن روی میز یا زنگ زدن ساعت کوک شده)، هر کس وظیفه خود را انجام </a:t>
            </a:r>
            <a:r>
              <a:rPr lang="fa-IR" sz="3700" dirty="0" smtClean="0"/>
              <a:t>دهد</a:t>
            </a:r>
            <a:endParaRPr lang="fa-IR" sz="3700" dirty="0"/>
          </a:p>
          <a:p>
            <a:pPr marL="514350" indent="-514350" algn="r" rtl="1" eaLnBrk="1" fontAlgn="auto" hangingPunct="1">
              <a:spcAft>
                <a:spcPts val="0"/>
              </a:spcAft>
              <a:buFont typeface="+mj-lt"/>
              <a:buAutoNum type="arabicPeriod"/>
              <a:defRPr/>
            </a:pPr>
            <a:r>
              <a:rPr lang="fa-IR" sz="3700" dirty="0" smtClean="0"/>
              <a:t>کل </a:t>
            </a:r>
            <a:r>
              <a:rPr lang="fa-IR" sz="3700" dirty="0"/>
              <a:t>زمان انجام مانور 3 تا 5 دقیقه طول می </a:t>
            </a:r>
            <a:r>
              <a:rPr lang="fa-IR" sz="3700" dirty="0" smtClean="0"/>
              <a:t>کشد</a:t>
            </a:r>
          </a:p>
          <a:p>
            <a:pPr marL="514350" indent="-514350" algn="r" rtl="1" eaLnBrk="1" fontAlgn="auto" hangingPunct="1">
              <a:spcAft>
                <a:spcPts val="0"/>
              </a:spcAft>
              <a:buFont typeface="+mj-lt"/>
              <a:buAutoNum type="arabicPeriod"/>
              <a:defRPr/>
            </a:pPr>
            <a:r>
              <a:rPr lang="fa-IR" sz="3700" dirty="0" smtClean="0"/>
              <a:t>بعد </a:t>
            </a:r>
            <a:r>
              <a:rPr lang="fa-IR" sz="3700" dirty="0"/>
              <a:t>از مانور همه با هم بحث کنند که چه اشکالاتی وجود داشت و برای رفع آن باید چه کرد</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rtlCol="0">
            <a:normAutofit/>
          </a:bodyPr>
          <a:lstStyle/>
          <a:p>
            <a:pPr eaLnBrk="1" fontAlgn="auto" hangingPunct="1">
              <a:spcAft>
                <a:spcPts val="0"/>
              </a:spcAft>
              <a:defRPr/>
            </a:pPr>
            <a:r>
              <a:rPr lang="fa-IR" dirty="0" smtClean="0">
                <a:solidFill>
                  <a:srgbClr val="FF0000"/>
                </a:solidFill>
                <a:cs typeface="2  Titr" pitchFamily="2" charset="-78"/>
              </a:rPr>
              <a:t>زلزله بم</a:t>
            </a:r>
            <a:endParaRPr lang="fa-IR" dirty="0">
              <a:solidFill>
                <a:srgbClr val="FF0000"/>
              </a:solidFill>
              <a:cs typeface="2  Titr" pitchFamily="2" charset="-78"/>
            </a:endParaRPr>
          </a:p>
        </p:txBody>
      </p:sp>
      <p:sp>
        <p:nvSpPr>
          <p:cNvPr id="47107" name="Content Placeholder 2"/>
          <p:cNvSpPr>
            <a:spLocks noGrp="1"/>
          </p:cNvSpPr>
          <p:nvPr>
            <p:ph sz="quarter" idx="1"/>
          </p:nvPr>
        </p:nvSpPr>
        <p:spPr>
          <a:xfrm>
            <a:off x="457200" y="990600"/>
            <a:ext cx="8229600" cy="3581400"/>
          </a:xfrm>
        </p:spPr>
        <p:txBody>
          <a:bodyPr>
            <a:normAutofit/>
          </a:bodyPr>
          <a:lstStyle/>
          <a:p>
            <a:pPr marL="0" indent="0" algn="just" rtl="1" eaLnBrk="1" hangingPunct="1">
              <a:buFont typeface="Arial" pitchFamily="34" charset="0"/>
              <a:buNone/>
            </a:pPr>
            <a:r>
              <a:rPr lang="fa-IR" sz="2400" smtClean="0"/>
              <a:t>شواهدی از بروز زمین لرزه در شهر نمایان شده بود از زمین صداهایی به گوش می رسید زمین لرزه های خفیف زمین را زیر پای مردم می لرزاند اما مردم شهر هیچ گاه این شواهد را جدی نگرفتند. </a:t>
            </a:r>
            <a:r>
              <a:rPr lang="fa-IR" sz="2400" smtClean="0">
                <a:solidFill>
                  <a:srgbClr val="FF0000"/>
                </a:solidFill>
              </a:rPr>
              <a:t>در بامداد روز5 دی ماه 1382در ساعت 5 و 28دقيقه و 59 ثانیه صبح زمين لرزه اى قوى و بسيار ويرانگر در نزديکى شهرستان بم با قدرت 6.7</a:t>
            </a:r>
            <a:r>
              <a:rPr lang="en-US" sz="2400" smtClean="0">
                <a:solidFill>
                  <a:srgbClr val="FF0000"/>
                </a:solidFill>
              </a:rPr>
              <a:t> </a:t>
            </a:r>
            <a:r>
              <a:rPr lang="fa-IR" sz="2400" smtClean="0">
                <a:solidFill>
                  <a:srgbClr val="FF0000"/>
                </a:solidFill>
              </a:rPr>
              <a:t>در مقیاس ریشتر به وقوع پيوست</a:t>
            </a:r>
            <a:r>
              <a:rPr lang="en-US" sz="2400" smtClean="0">
                <a:solidFill>
                  <a:srgbClr val="FF0000"/>
                </a:solidFill>
              </a:rPr>
              <a:t>.</a:t>
            </a:r>
            <a:r>
              <a:rPr lang="fa-IR" sz="2400" smtClean="0">
                <a:solidFill>
                  <a:srgbClr val="FF0000"/>
                </a:solidFill>
              </a:rPr>
              <a:t> </a:t>
            </a:r>
            <a:r>
              <a:rPr lang="fa-IR" sz="2400" smtClean="0"/>
              <a:t>اين زمين لرزه داراى اثرات بسيار ويرانگرى عمدتا بر شهر بم با جمعيتى در حدود 100 هزار نفر بوده است</a:t>
            </a:r>
            <a:r>
              <a:rPr lang="en-US" sz="2400" smtClean="0"/>
              <a:t>.</a:t>
            </a:r>
            <a:r>
              <a:rPr lang="fa-IR" sz="2400" smtClean="0"/>
              <a:t> بطوریکه اين زمين لرزه در زمانى کوتاهتر از 30 ثانيه باعث انهدام 90% اين شهر گرديد نزدیک به 40 هزار نفر کشته شدند 30 هزار نفر زخمی و هزاران نفر نیز بی خانمان شدند.</a:t>
            </a:r>
          </a:p>
          <a:p>
            <a:pPr marL="0" indent="0" algn="r" rtl="1" eaLnBrk="1" hangingPunct="1">
              <a:buFont typeface="Arial" pitchFamily="34" charset="0"/>
              <a:buNone/>
            </a:pPr>
            <a:endParaRPr lang="fa-IR" sz="2000" smtClean="0">
              <a:ea typeface="2  Nazanin"/>
              <a:cs typeface="2  Nazanin"/>
            </a:endParaRPr>
          </a:p>
        </p:txBody>
      </p:sp>
      <p:pic>
        <p:nvPicPr>
          <p:cNvPr id="47108" name="Picture 2" descr="C:\Users\amar1\Pictures\images0TXMV06O.jpg"/>
          <p:cNvPicPr>
            <a:picLocks noChangeAspect="1" noChangeArrowheads="1"/>
          </p:cNvPicPr>
          <p:nvPr/>
        </p:nvPicPr>
        <p:blipFill>
          <a:blip r:embed="rId2"/>
          <a:srcRect/>
          <a:stretch>
            <a:fillRect/>
          </a:stretch>
        </p:blipFill>
        <p:spPr bwMode="auto">
          <a:xfrm>
            <a:off x="609600" y="4419600"/>
            <a:ext cx="2667000" cy="1966913"/>
          </a:xfrm>
          <a:prstGeom prst="rect">
            <a:avLst/>
          </a:prstGeom>
          <a:noFill/>
          <a:ln w="9525">
            <a:noFill/>
            <a:miter lim="800000"/>
            <a:headEnd/>
            <a:tailEnd/>
          </a:ln>
        </p:spPr>
      </p:pic>
      <p:pic>
        <p:nvPicPr>
          <p:cNvPr id="47109" name="Picture 3" descr="C:\Users\amar1\Pictures\th_bam22.jpg"/>
          <p:cNvPicPr>
            <a:picLocks noChangeAspect="1" noChangeArrowheads="1"/>
          </p:cNvPicPr>
          <p:nvPr/>
        </p:nvPicPr>
        <p:blipFill>
          <a:blip r:embed="rId3"/>
          <a:srcRect/>
          <a:stretch>
            <a:fillRect/>
          </a:stretch>
        </p:blipFill>
        <p:spPr bwMode="auto">
          <a:xfrm>
            <a:off x="3360738" y="4419600"/>
            <a:ext cx="2659062" cy="1966913"/>
          </a:xfrm>
          <a:prstGeom prst="rect">
            <a:avLst/>
          </a:prstGeom>
          <a:noFill/>
          <a:ln w="9525">
            <a:noFill/>
            <a:miter lim="800000"/>
            <a:headEnd/>
            <a:tailEnd/>
          </a:ln>
        </p:spPr>
      </p:pic>
      <p:pic>
        <p:nvPicPr>
          <p:cNvPr id="47110" name="Picture 5" descr="http://media.mehrnews.com/old/Original/1392/10/05/IMG09582488.jpg"/>
          <p:cNvPicPr>
            <a:picLocks noChangeAspect="1" noChangeArrowheads="1"/>
          </p:cNvPicPr>
          <p:nvPr/>
        </p:nvPicPr>
        <p:blipFill>
          <a:blip r:embed="rId4"/>
          <a:srcRect/>
          <a:stretch>
            <a:fillRect/>
          </a:stretch>
        </p:blipFill>
        <p:spPr bwMode="auto">
          <a:xfrm>
            <a:off x="6096000" y="4433888"/>
            <a:ext cx="2652713" cy="1966912"/>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8229600" cy="6248400"/>
          </a:xfrm>
        </p:spPr>
        <p:txBody>
          <a:bodyPr rtlCol="0">
            <a:normAutofit fontScale="70000" lnSpcReduction="20000"/>
          </a:bodyPr>
          <a:lstStyle/>
          <a:p>
            <a:pPr marL="0" indent="0" algn="just" rtl="1" eaLnBrk="1" fontAlgn="auto" hangingPunct="1">
              <a:spcAft>
                <a:spcPts val="0"/>
              </a:spcAft>
              <a:buFont typeface="Arial" pitchFamily="34" charset="0"/>
              <a:buNone/>
              <a:defRPr/>
            </a:pPr>
            <a:r>
              <a:rPr lang="fa-IR" sz="3600" dirty="0">
                <a:cs typeface="2  Nazanin" pitchFamily="2" charset="-78"/>
              </a:rPr>
              <a:t>کوبه ششمین شهر بزرگ ژاپن </a:t>
            </a:r>
            <a:r>
              <a:rPr lang="fa-IR" sz="3600" dirty="0" smtClean="0">
                <a:cs typeface="2  Nazanin" pitchFamily="2" charset="-78"/>
              </a:rPr>
              <a:t>و برجسته‌ترین </a:t>
            </a:r>
            <a:r>
              <a:rPr lang="fa-IR" sz="3600" dirty="0">
                <a:cs typeface="2  Nazanin" pitchFamily="2" charset="-78"/>
              </a:rPr>
              <a:t>شهر بندری ژاپن با جمعیت تقریباً </a:t>
            </a:r>
            <a:r>
              <a:rPr lang="fa-IR" sz="3600" dirty="0" smtClean="0">
                <a:cs typeface="2  Nazanin" pitchFamily="2" charset="-78"/>
              </a:rPr>
              <a:t>1/5 </a:t>
            </a:r>
            <a:r>
              <a:rPr lang="fa-IR" sz="3600" dirty="0">
                <a:cs typeface="2  Nazanin" pitchFamily="2" charset="-78"/>
              </a:rPr>
              <a:t>میلیون </a:t>
            </a:r>
            <a:r>
              <a:rPr lang="fa-IR" sz="3600" dirty="0" smtClean="0">
                <a:cs typeface="2  Nazanin" pitchFamily="2" charset="-78"/>
              </a:rPr>
              <a:t>نفر است</a:t>
            </a:r>
            <a:r>
              <a:rPr lang="fa-IR" sz="3600" dirty="0">
                <a:cs typeface="2  Nazanin" pitchFamily="2" charset="-78"/>
              </a:rPr>
              <a:t>. </a:t>
            </a:r>
            <a:r>
              <a:rPr lang="fa-IR" sz="3600" dirty="0" smtClean="0">
                <a:solidFill>
                  <a:srgbClr val="FF0000"/>
                </a:solidFill>
                <a:cs typeface="2  Nazanin" pitchFamily="2" charset="-78"/>
              </a:rPr>
              <a:t>در </a:t>
            </a:r>
            <a:r>
              <a:rPr lang="fa-IR" sz="3600" dirty="0">
                <a:solidFill>
                  <a:srgbClr val="FF0000"/>
                </a:solidFill>
                <a:cs typeface="2  Nazanin" pitchFamily="2" charset="-78"/>
              </a:rPr>
              <a:t>ساعت ۵ و ۴۶ دقیقه بامداد </a:t>
            </a:r>
            <a:r>
              <a:rPr lang="fa-IR" sz="3600" dirty="0" smtClean="0">
                <a:solidFill>
                  <a:srgbClr val="FF0000"/>
                </a:solidFill>
                <a:cs typeface="2  Nazanin" pitchFamily="2" charset="-78"/>
              </a:rPr>
              <a:t>۱۷ </a:t>
            </a:r>
            <a:r>
              <a:rPr lang="fa-IR" sz="3600" dirty="0">
                <a:solidFill>
                  <a:srgbClr val="FF0000"/>
                </a:solidFill>
                <a:cs typeface="2  Nazanin" pitchFamily="2" charset="-78"/>
              </a:rPr>
              <a:t>ژانویه سال </a:t>
            </a:r>
            <a:r>
              <a:rPr lang="fa-IR" sz="3600" dirty="0" smtClean="0">
                <a:solidFill>
                  <a:srgbClr val="FF0000"/>
                </a:solidFill>
                <a:cs typeface="2  Nazanin" pitchFamily="2" charset="-78"/>
              </a:rPr>
              <a:t>۹۵ </a:t>
            </a:r>
            <a:r>
              <a:rPr lang="fa-IR" sz="3600" dirty="0">
                <a:solidFill>
                  <a:srgbClr val="FF0000"/>
                </a:solidFill>
                <a:cs typeface="2  Nazanin" pitchFamily="2" charset="-78"/>
              </a:rPr>
              <a:t>میلادی </a:t>
            </a:r>
            <a:r>
              <a:rPr lang="fa-IR" sz="3600" dirty="0" smtClean="0">
                <a:solidFill>
                  <a:srgbClr val="FF0000"/>
                </a:solidFill>
                <a:cs typeface="2  Nazanin" pitchFamily="2" charset="-78"/>
              </a:rPr>
              <a:t>(27 دیماه 1374) زلزله </a:t>
            </a:r>
            <a:r>
              <a:rPr lang="fa-IR" sz="3600" dirty="0">
                <a:solidFill>
                  <a:srgbClr val="FF0000"/>
                </a:solidFill>
                <a:cs typeface="2  Nazanin" pitchFamily="2" charset="-78"/>
              </a:rPr>
              <a:t>ای به قدرت ۷.۳ درجه در مقیاس ریشتر در یک دقیقه </a:t>
            </a:r>
            <a:r>
              <a:rPr lang="fa-IR" sz="3600" dirty="0" smtClean="0">
                <a:solidFill>
                  <a:srgbClr val="FF0000"/>
                </a:solidFill>
                <a:cs typeface="2  Nazanin" pitchFamily="2" charset="-78"/>
              </a:rPr>
              <a:t>شهر کوبه </a:t>
            </a:r>
            <a:r>
              <a:rPr lang="fa-IR" sz="3600" dirty="0">
                <a:solidFill>
                  <a:srgbClr val="FF0000"/>
                </a:solidFill>
                <a:cs typeface="2  Nazanin" pitchFamily="2" charset="-78"/>
              </a:rPr>
              <a:t>در ساحل غربی ژاپن را به لرزه درآورد</a:t>
            </a:r>
            <a:r>
              <a:rPr lang="en-US" sz="3600" dirty="0">
                <a:solidFill>
                  <a:srgbClr val="FF0000"/>
                </a:solidFill>
                <a:cs typeface="2  Nazanin" pitchFamily="2" charset="-78"/>
              </a:rPr>
              <a:t>. </a:t>
            </a:r>
            <a:endParaRPr lang="en-US" sz="3600" dirty="0" smtClean="0">
              <a:solidFill>
                <a:srgbClr val="FF0000"/>
              </a:solidFill>
              <a:cs typeface="2  Nazanin" pitchFamily="2" charset="-78"/>
            </a:endParaRPr>
          </a:p>
          <a:p>
            <a:pPr marL="0" indent="0" algn="just" rtl="1" eaLnBrk="1" fontAlgn="auto" hangingPunct="1">
              <a:spcAft>
                <a:spcPts val="0"/>
              </a:spcAft>
              <a:buFont typeface="Arial" pitchFamily="34" charset="0"/>
              <a:buNone/>
              <a:defRPr/>
            </a:pPr>
            <a:r>
              <a:rPr lang="fa-IR" sz="3600" dirty="0" smtClean="0">
                <a:cs typeface="2  Nazanin" pitchFamily="2" charset="-78"/>
              </a:rPr>
              <a:t>در </a:t>
            </a:r>
            <a:r>
              <a:rPr lang="fa-IR" sz="3600" dirty="0">
                <a:cs typeface="2  Nazanin" pitchFamily="2" charset="-78"/>
              </a:rPr>
              <a:t>مجموع ۶۴۳۳ نفر از ساکنان شهر که اغلب در زمان وقوع زلزله در خواب بودند زیر آوار جان خود را از دست دادند</a:t>
            </a:r>
            <a:r>
              <a:rPr lang="en-US" sz="3600" dirty="0">
                <a:cs typeface="2  Nazanin" pitchFamily="2" charset="-78"/>
              </a:rPr>
              <a:t>. </a:t>
            </a:r>
            <a:r>
              <a:rPr lang="fa-IR" sz="3600" dirty="0" smtClean="0">
                <a:cs typeface="2  Nazanin" pitchFamily="2" charset="-78"/>
              </a:rPr>
              <a:t> حدود </a:t>
            </a:r>
            <a:r>
              <a:rPr lang="fa-IR" sz="3600" dirty="0">
                <a:cs typeface="2  Nazanin" pitchFamily="2" charset="-78"/>
              </a:rPr>
              <a:t>نیم میلیون منزل مسکونی و ساختمان ویران شدند</a:t>
            </a:r>
            <a:r>
              <a:rPr lang="fa-IR" sz="3600" dirty="0" smtClean="0">
                <a:cs typeface="2  Nazanin" pitchFamily="2" charset="-78"/>
              </a:rPr>
              <a:t>.</a:t>
            </a:r>
            <a:r>
              <a:rPr lang="fa-IR" sz="3600" dirty="0">
                <a:cs typeface="2  Nazanin" pitchFamily="2" charset="-78"/>
              </a:rPr>
              <a:t> این زلزله اموال و دارایی های مردم را نابود و کوبه را به شهر ارواح تبدیل کرد</a:t>
            </a:r>
            <a:r>
              <a:rPr lang="en-US" sz="3600" dirty="0" smtClean="0">
                <a:cs typeface="2  Nazanin" pitchFamily="2" charset="-78"/>
              </a:rPr>
              <a:t>.</a:t>
            </a:r>
            <a:endParaRPr lang="fa-IR" sz="3600" dirty="0" smtClean="0">
              <a:cs typeface="2  Nazanin" pitchFamily="2" charset="-78"/>
            </a:endParaRPr>
          </a:p>
          <a:p>
            <a:pPr marL="0" indent="0" algn="just" rtl="1" eaLnBrk="1" fontAlgn="auto" hangingPunct="1">
              <a:spcAft>
                <a:spcPts val="0"/>
              </a:spcAft>
              <a:buFont typeface="Arial" pitchFamily="34" charset="0"/>
              <a:buNone/>
              <a:defRPr/>
            </a:pPr>
            <a:endParaRPr lang="fa-IR" sz="3600" dirty="0" smtClean="0">
              <a:cs typeface="2  Nazanin" pitchFamily="2" charset="-78"/>
            </a:endParaRPr>
          </a:p>
          <a:p>
            <a:pPr marL="0" indent="0" algn="r" rtl="1" eaLnBrk="1" fontAlgn="auto" hangingPunct="1">
              <a:spcAft>
                <a:spcPts val="0"/>
              </a:spcAft>
              <a:buFont typeface="Arial" pitchFamily="34" charset="0"/>
              <a:buNone/>
              <a:defRPr/>
            </a:pPr>
            <a:r>
              <a:rPr lang="fa-IR" sz="3600" dirty="0" smtClean="0">
                <a:cs typeface="2  Titr" pitchFamily="2" charset="-78"/>
              </a:rPr>
              <a:t>پروفسور </a:t>
            </a:r>
            <a:r>
              <a:rPr lang="fa-IR" sz="3600" dirty="0">
                <a:cs typeface="2  Titr" pitchFamily="2" charset="-78"/>
              </a:rPr>
              <a:t>تاكادا :</a:t>
            </a:r>
          </a:p>
          <a:p>
            <a:pPr marL="0" indent="0" algn="r" rtl="1" eaLnBrk="1" fontAlgn="auto" hangingPunct="1">
              <a:lnSpc>
                <a:spcPct val="120000"/>
              </a:lnSpc>
              <a:spcAft>
                <a:spcPts val="0"/>
              </a:spcAft>
              <a:buFont typeface="Arial" pitchFamily="34" charset="0"/>
              <a:buNone/>
              <a:defRPr/>
            </a:pPr>
            <a:r>
              <a:rPr lang="fa-IR" sz="3600" dirty="0">
                <a:solidFill>
                  <a:srgbClr val="FF0000"/>
                </a:solidFill>
                <a:cs typeface="2  Titr" pitchFamily="2" charset="-78"/>
              </a:rPr>
              <a:t>ما كوبه را دوباره ساختيم </a:t>
            </a:r>
            <a:r>
              <a:rPr lang="fa-IR" sz="3600" dirty="0" smtClean="0">
                <a:solidFill>
                  <a:srgbClr val="FF0000"/>
                </a:solidFill>
                <a:cs typeface="2  Titr" pitchFamily="2" charset="-78"/>
              </a:rPr>
              <a:t>و اين موضـوع</a:t>
            </a:r>
          </a:p>
          <a:p>
            <a:pPr marL="0" indent="0" algn="r" rtl="1" eaLnBrk="1" fontAlgn="auto" hangingPunct="1">
              <a:lnSpc>
                <a:spcPct val="120000"/>
              </a:lnSpc>
              <a:spcAft>
                <a:spcPts val="0"/>
              </a:spcAft>
              <a:buFont typeface="Arial" pitchFamily="34" charset="0"/>
              <a:buNone/>
              <a:defRPr/>
            </a:pPr>
            <a:r>
              <a:rPr lang="fa-IR" sz="3600" dirty="0" smtClean="0">
                <a:solidFill>
                  <a:srgbClr val="FF0000"/>
                </a:solidFill>
                <a:cs typeface="2  Titr" pitchFamily="2" charset="-78"/>
              </a:rPr>
              <a:t>اهميتي </a:t>
            </a:r>
            <a:r>
              <a:rPr lang="fa-IR" sz="3600" dirty="0">
                <a:solidFill>
                  <a:srgbClr val="FF0000"/>
                </a:solidFill>
                <a:cs typeface="2  Titr" pitchFamily="2" charset="-78"/>
              </a:rPr>
              <a:t>ندارد </a:t>
            </a:r>
            <a:r>
              <a:rPr lang="fa-IR" sz="3600" dirty="0" smtClean="0">
                <a:solidFill>
                  <a:srgbClr val="FF0000"/>
                </a:solidFill>
                <a:cs typeface="2  Titr" pitchFamily="2" charset="-78"/>
              </a:rPr>
              <a:t>كه ما چقدر براي </a:t>
            </a:r>
            <a:r>
              <a:rPr lang="fa-IR" sz="3600" dirty="0">
                <a:solidFill>
                  <a:srgbClr val="FF0000"/>
                </a:solidFill>
                <a:cs typeface="2  Titr" pitchFamily="2" charset="-78"/>
              </a:rPr>
              <a:t>آن </a:t>
            </a:r>
            <a:r>
              <a:rPr lang="fa-IR" sz="3600" dirty="0" smtClean="0">
                <a:solidFill>
                  <a:srgbClr val="FF0000"/>
                </a:solidFill>
                <a:cs typeface="2  Titr" pitchFamily="2" charset="-78"/>
              </a:rPr>
              <a:t>هزینه</a:t>
            </a:r>
          </a:p>
          <a:p>
            <a:pPr marL="0" indent="0" algn="r" rtl="1" eaLnBrk="1" fontAlgn="auto" hangingPunct="1">
              <a:lnSpc>
                <a:spcPct val="120000"/>
              </a:lnSpc>
              <a:spcAft>
                <a:spcPts val="0"/>
              </a:spcAft>
              <a:buFont typeface="Arial" pitchFamily="34" charset="0"/>
              <a:buNone/>
              <a:defRPr/>
            </a:pPr>
            <a:r>
              <a:rPr lang="fa-IR" sz="3600" dirty="0" smtClean="0">
                <a:solidFill>
                  <a:srgbClr val="FF0000"/>
                </a:solidFill>
                <a:cs typeface="2  Titr" pitchFamily="2" charset="-78"/>
              </a:rPr>
              <a:t>كرديم . مهـم اين است كه انسانهايـي را</a:t>
            </a:r>
          </a:p>
          <a:p>
            <a:pPr marL="0" indent="0" algn="r" rtl="1" eaLnBrk="1" fontAlgn="auto" hangingPunct="1">
              <a:lnSpc>
                <a:spcPct val="120000"/>
              </a:lnSpc>
              <a:spcAft>
                <a:spcPts val="0"/>
              </a:spcAft>
              <a:buFont typeface="Arial" pitchFamily="34" charset="0"/>
              <a:buNone/>
              <a:defRPr/>
            </a:pPr>
            <a:r>
              <a:rPr lang="fa-IR" sz="3600" dirty="0" smtClean="0">
                <a:solidFill>
                  <a:srgbClr val="FF0000"/>
                </a:solidFill>
                <a:cs typeface="2  Titr" pitchFamily="2" charset="-78"/>
              </a:rPr>
              <a:t>که براي آينده كشور ژاپن تربيت كـرده بوديم ، اكنون در ميان ما نيستند .</a:t>
            </a:r>
          </a:p>
        </p:txBody>
      </p:sp>
      <p:pic>
        <p:nvPicPr>
          <p:cNvPr id="49155" name="Picture 2" descr="C:\Users\amar1\Pictures\untitled550.png"/>
          <p:cNvPicPr>
            <a:picLocks noChangeAspect="1" noChangeArrowheads="1"/>
          </p:cNvPicPr>
          <p:nvPr/>
        </p:nvPicPr>
        <p:blipFill>
          <a:blip r:embed="rId2"/>
          <a:srcRect/>
          <a:stretch>
            <a:fillRect/>
          </a:stretch>
        </p:blipFill>
        <p:spPr bwMode="auto">
          <a:xfrm>
            <a:off x="381000" y="1905000"/>
            <a:ext cx="3124200" cy="2430462"/>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295400" y="381000"/>
            <a:ext cx="7467600" cy="563562"/>
          </a:xfrm>
        </p:spPr>
        <p:txBody>
          <a:bodyPr/>
          <a:lstStyle/>
          <a:p>
            <a:pPr eaLnBrk="1" hangingPunct="1"/>
            <a:r>
              <a:rPr lang="fa-IR" dirty="0" smtClean="0">
                <a:solidFill>
                  <a:srgbClr val="00B050"/>
                </a:solidFill>
                <a:ea typeface="2  Titr"/>
                <a:cs typeface="2  Titr"/>
              </a:rPr>
              <a:t>خلاصه اقدامات خانوار برای آمادگی در بلایا</a:t>
            </a:r>
          </a:p>
        </p:txBody>
      </p:sp>
      <p:sp>
        <p:nvSpPr>
          <p:cNvPr id="3" name="Content Placeholder 2"/>
          <p:cNvSpPr>
            <a:spLocks noGrp="1"/>
          </p:cNvSpPr>
          <p:nvPr>
            <p:ph sz="quarter" idx="1"/>
          </p:nvPr>
        </p:nvSpPr>
        <p:spPr>
          <a:xfrm>
            <a:off x="457200" y="1219200"/>
            <a:ext cx="8229600" cy="4906963"/>
          </a:xfrm>
        </p:spPr>
        <p:txBody>
          <a:bodyPr rtlCol="0">
            <a:normAutofit/>
          </a:bodyPr>
          <a:lstStyle/>
          <a:p>
            <a:pPr marL="514350" indent="-514350" algn="r" rtl="1" eaLnBrk="1" fontAlgn="auto" hangingPunct="1">
              <a:spcAft>
                <a:spcPts val="0"/>
              </a:spcAft>
              <a:buFont typeface="+mj-lt"/>
              <a:buAutoNum type="arabicPeriod"/>
              <a:defRPr/>
            </a:pPr>
            <a:r>
              <a:rPr lang="fa-IR" dirty="0" smtClean="0">
                <a:cs typeface="2  Mitra" pitchFamily="2" charset="-78"/>
              </a:rPr>
              <a:t>در خانواده </a:t>
            </a:r>
            <a:r>
              <a:rPr lang="fa-IR" dirty="0">
                <a:cs typeface="2  Mitra" pitchFamily="2" charset="-78"/>
              </a:rPr>
              <a:t>شما باید هر ساله جلسه </a:t>
            </a:r>
            <a:r>
              <a:rPr lang="fa-IR" dirty="0" smtClean="0">
                <a:cs typeface="2  Mitra" pitchFamily="2" charset="-78"/>
              </a:rPr>
              <a:t>برنامه ریزی برای مقابله با بلایا تشکیل شود . بلایا مانند سیل ، خشکسالی ، طوفان ، رانش زمین ، سرما یا گرمای شدید ، آتش سوزی و غیره</a:t>
            </a:r>
          </a:p>
          <a:p>
            <a:pPr marL="514350" indent="-514350" algn="r" rtl="1" eaLnBrk="1" fontAlgn="auto" hangingPunct="1">
              <a:spcAft>
                <a:spcPts val="0"/>
              </a:spcAft>
              <a:buFont typeface="+mj-lt"/>
              <a:buAutoNum type="arabicPeriod"/>
              <a:defRPr/>
            </a:pPr>
            <a:r>
              <a:rPr lang="fa-IR" dirty="0" smtClean="0">
                <a:cs typeface="2  Mitra" pitchFamily="2" charset="-78"/>
              </a:rPr>
              <a:t>در خانواده </a:t>
            </a:r>
            <a:r>
              <a:rPr lang="fa-IR" dirty="0">
                <a:cs typeface="2  Mitra" pitchFamily="2" charset="-78"/>
              </a:rPr>
              <a:t>شما باید نقشه </a:t>
            </a:r>
            <a:r>
              <a:rPr lang="fa-IR" dirty="0" smtClean="0">
                <a:cs typeface="2  Mitra" pitchFamily="2" charset="-78"/>
              </a:rPr>
              <a:t>خطر بلایای مهم ( زلزله ، سیل) رسم گردد .</a:t>
            </a:r>
          </a:p>
          <a:p>
            <a:pPr marL="514350" indent="-514350" algn="r" rtl="1" eaLnBrk="1" fontAlgn="auto" hangingPunct="1">
              <a:spcAft>
                <a:spcPts val="0"/>
              </a:spcAft>
              <a:buFont typeface="+mj-lt"/>
              <a:buAutoNum type="arabicPeriod"/>
              <a:defRPr/>
            </a:pPr>
            <a:r>
              <a:rPr lang="fa-IR" dirty="0" smtClean="0">
                <a:cs typeface="2  Mitra" pitchFamily="2" charset="-78"/>
              </a:rPr>
              <a:t>مقاومت ساختمان منزل شما در برابر زلزله توسط یک فرد متخصص ارزیابی شود . ( شامل دیوارها ، سقف ها و ستون ها )</a:t>
            </a:r>
          </a:p>
          <a:p>
            <a:pPr marL="514350" indent="-514350" algn="r" rtl="1" eaLnBrk="1" fontAlgn="auto" hangingPunct="1">
              <a:spcAft>
                <a:spcPts val="0"/>
              </a:spcAft>
              <a:buFont typeface="+mj-lt"/>
              <a:buAutoNum type="arabicPeriod"/>
              <a:defRPr/>
            </a:pPr>
            <a:r>
              <a:rPr lang="fa-IR" dirty="0" smtClean="0">
                <a:cs typeface="2  Mitra" pitchFamily="2" charset="-78"/>
              </a:rPr>
              <a:t>در صورت مقاوم نبودن ساختمان منزل شما در برابر زلزله ، اقدامات لازم برای مقاوم سازی انجام گیرد .</a:t>
            </a:r>
          </a:p>
          <a:p>
            <a:pPr marL="514350" indent="-514350" algn="r" rtl="1" eaLnBrk="1" fontAlgn="auto" hangingPunct="1">
              <a:spcAft>
                <a:spcPts val="0"/>
              </a:spcAft>
              <a:buFont typeface="+mj-lt"/>
              <a:buAutoNum type="arabicPeriod"/>
              <a:defRPr/>
            </a:pPr>
            <a:r>
              <a:rPr lang="fa-IR" dirty="0" smtClean="0">
                <a:cs typeface="2  Mitra" pitchFamily="2" charset="-78"/>
              </a:rPr>
              <a:t>هر ساله ارزیابی آسیب پذیری عوامل غیر سازه ای منزل شما در برابر زلزله انجام گیرد. عوامل غیر سازه ای شامل : تأسیسات ( آب ، برق و گاز ) لوازم منزل و دکوری ، شیشه ها و غیره</a:t>
            </a:r>
          </a:p>
          <a:p>
            <a:pPr marL="514350" indent="-514350" algn="r" rtl="1" eaLnBrk="1" fontAlgn="auto" hangingPunct="1">
              <a:spcAft>
                <a:spcPts val="0"/>
              </a:spcAft>
              <a:buFont typeface="+mj-lt"/>
              <a:buAutoNum type="arabicPeriod"/>
              <a:defRPr/>
            </a:pPr>
            <a:r>
              <a:rPr lang="fa-IR" dirty="0">
                <a:cs typeface="2  Mitra" pitchFamily="2" charset="-78"/>
              </a:rPr>
              <a:t>در منزل شما هر ساله اقدامات </a:t>
            </a:r>
            <a:r>
              <a:rPr lang="fa-IR" dirty="0" smtClean="0">
                <a:cs typeface="2  Mitra" pitchFamily="2" charset="-78"/>
              </a:rPr>
              <a:t>لازم برای کاهش آسیب پذیری عوامل غیره سازه ای منزل انجام گیرد .</a:t>
            </a:r>
          </a:p>
          <a:p>
            <a:pPr marL="514350" indent="-514350" algn="r" rtl="1" eaLnBrk="1" fontAlgn="auto" hangingPunct="1">
              <a:spcAft>
                <a:spcPts val="0"/>
              </a:spcAft>
              <a:buFont typeface="+mj-lt"/>
              <a:buAutoNum type="arabicPeriod"/>
              <a:defRPr/>
            </a:pPr>
            <a:r>
              <a:rPr lang="fa-IR" dirty="0">
                <a:cs typeface="2  Mitra" pitchFamily="2" charset="-78"/>
              </a:rPr>
              <a:t>در منزل شما </a:t>
            </a:r>
            <a:r>
              <a:rPr lang="fa-IR" dirty="0" smtClean="0">
                <a:cs typeface="2  Mitra" pitchFamily="2" charset="-78"/>
              </a:rPr>
              <a:t>بایستی کیف شرایط اضطراری و بلایا تهیه گردد .</a:t>
            </a:r>
          </a:p>
          <a:p>
            <a:pPr algn="r" rtl="1" eaLnBrk="1" fontAlgn="auto" hangingPunct="1">
              <a:spcAft>
                <a:spcPts val="0"/>
              </a:spcAft>
              <a:defRPr/>
            </a:pPr>
            <a:endParaRPr lang="fa-IR" dirty="0" smtClean="0">
              <a:cs typeface="2  Titr" pitchFamily="2" charset="-78"/>
            </a:endParaRPr>
          </a:p>
          <a:p>
            <a:pPr algn="r" rtl="1" eaLnBrk="1" fontAlgn="auto" hangingPunct="1">
              <a:spcAft>
                <a:spcPts val="0"/>
              </a:spcAft>
              <a:defRPr/>
            </a:pPr>
            <a:endParaRPr lang="fa-IR" dirty="0">
              <a:cs typeface="2  Titr" pitchFamily="2" charset="-7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229600" cy="5821363"/>
          </a:xfrm>
        </p:spPr>
        <p:txBody>
          <a:bodyPr rtlCol="0">
            <a:normAutofit/>
          </a:bodyPr>
          <a:lstStyle/>
          <a:p>
            <a:pPr marL="514350" indent="-514350" algn="r" rtl="1" eaLnBrk="1" fontAlgn="auto" hangingPunct="1">
              <a:spcAft>
                <a:spcPts val="0"/>
              </a:spcAft>
              <a:buFont typeface="+mj-lt"/>
              <a:buAutoNum type="arabicPeriod" startAt="8"/>
              <a:defRPr/>
            </a:pPr>
            <a:r>
              <a:rPr lang="fa-IR" dirty="0">
                <a:cs typeface="2  Mitra" pitchFamily="2" charset="-78"/>
              </a:rPr>
              <a:t>تهیه برنامه ارتباطی در خانواده برای شرایط اضطراری و بلایا .</a:t>
            </a:r>
          </a:p>
          <a:p>
            <a:pPr marL="514350" indent="-514350" algn="r" rtl="1" eaLnBrk="1" fontAlgn="auto" hangingPunct="1">
              <a:spcAft>
                <a:spcPts val="0"/>
              </a:spcAft>
              <a:buFont typeface="+mj-lt"/>
              <a:buAutoNum type="arabicPeriod" startAt="8"/>
              <a:defRPr/>
            </a:pPr>
            <a:r>
              <a:rPr lang="fa-IR" dirty="0">
                <a:cs typeface="2  Mitra" pitchFamily="2" charset="-78"/>
              </a:rPr>
              <a:t>تهیه برنامه تخلیه در خانواده برای شرایط اضطراری و بلایا .</a:t>
            </a:r>
          </a:p>
          <a:p>
            <a:pPr marL="514350" indent="-514350" algn="r" rtl="1" eaLnBrk="1" fontAlgn="auto" hangingPunct="1">
              <a:spcAft>
                <a:spcPts val="0"/>
              </a:spcAft>
              <a:buFont typeface="+mj-lt"/>
              <a:buAutoNum type="arabicPeriod" startAt="8"/>
              <a:defRPr/>
            </a:pPr>
            <a:r>
              <a:rPr lang="fa-IR" dirty="0">
                <a:cs typeface="2  Mitra" pitchFamily="2" charset="-78"/>
              </a:rPr>
              <a:t>تهیه برنامه کمک به </a:t>
            </a:r>
            <a:r>
              <a:rPr lang="fa-IR" dirty="0" smtClean="0">
                <a:cs typeface="2  Mitra" pitchFamily="2" charset="-78"/>
              </a:rPr>
              <a:t>گروه </a:t>
            </a:r>
            <a:r>
              <a:rPr lang="fa-IR" dirty="0">
                <a:cs typeface="2  Mitra" pitchFamily="2" charset="-78"/>
              </a:rPr>
              <a:t>های آسیب پذیره در خانواده برای شرایط اضطراری و بلایا . </a:t>
            </a:r>
            <a:r>
              <a:rPr lang="fa-IR" dirty="0" smtClean="0">
                <a:cs typeface="2  Mitra" pitchFamily="2" charset="-78"/>
              </a:rPr>
              <a:t>گروه آسیب پذیرشامل </a:t>
            </a:r>
            <a:r>
              <a:rPr lang="fa-IR" dirty="0">
                <a:cs typeface="2  Mitra" pitchFamily="2" charset="-78"/>
              </a:rPr>
              <a:t>زنان باردار ، کودکان ، سالمندان ، معلولان جسمی و روانی و </a:t>
            </a:r>
            <a:r>
              <a:rPr lang="fa-IR" dirty="0" smtClean="0">
                <a:cs typeface="2  Mitra" pitchFamily="2" charset="-78"/>
              </a:rPr>
              <a:t>بیماران میباشد .</a:t>
            </a:r>
            <a:endParaRPr lang="fa-IR" dirty="0">
              <a:cs typeface="2  Mitra" pitchFamily="2" charset="-78"/>
            </a:endParaRPr>
          </a:p>
          <a:p>
            <a:pPr marL="514350" indent="-514350" algn="r" rtl="1" eaLnBrk="1" fontAlgn="auto" hangingPunct="1">
              <a:spcAft>
                <a:spcPts val="0"/>
              </a:spcAft>
              <a:buFont typeface="+mj-lt"/>
              <a:buAutoNum type="arabicPeriod" startAt="8"/>
              <a:defRPr/>
            </a:pPr>
            <a:r>
              <a:rPr lang="fa-IR" dirty="0">
                <a:cs typeface="2  Mitra" pitchFamily="2" charset="-78"/>
              </a:rPr>
              <a:t>آشنایی خانواده شما با هشدارهای اولیه مخاطرات مهم منتقله مانند سیل ، طوفان و غیره .</a:t>
            </a:r>
          </a:p>
          <a:p>
            <a:pPr marL="514350" indent="-514350" algn="r" rtl="1" eaLnBrk="1" fontAlgn="auto" hangingPunct="1">
              <a:spcAft>
                <a:spcPts val="0"/>
              </a:spcAft>
              <a:buFont typeface="+mj-lt"/>
              <a:buAutoNum type="arabicPeriod" startAt="8"/>
              <a:defRPr/>
            </a:pPr>
            <a:r>
              <a:rPr lang="fa-IR" dirty="0">
                <a:cs typeface="2  Mitra" pitchFamily="2" charset="-78"/>
              </a:rPr>
              <a:t>وجود وسایل اطفای حریق آماده در منزل . منظور از آماده </a:t>
            </a:r>
            <a:r>
              <a:rPr lang="fa-IR" dirty="0" smtClean="0">
                <a:cs typeface="2  Mitra" pitchFamily="2" charset="-78"/>
              </a:rPr>
              <a:t>، </a:t>
            </a:r>
            <a:r>
              <a:rPr lang="fa-IR" dirty="0">
                <a:cs typeface="2  Mitra" pitchFamily="2" charset="-78"/>
              </a:rPr>
              <a:t>وجود حداقل یک کپسول آتش نشانی شارژ شده است که اعضای خانواده روش استفاده از آن را میدانند .</a:t>
            </a:r>
          </a:p>
          <a:p>
            <a:pPr marL="514350" indent="-514350" algn="r" rtl="1" eaLnBrk="1" fontAlgn="auto" hangingPunct="1">
              <a:spcAft>
                <a:spcPts val="0"/>
              </a:spcAft>
              <a:buFont typeface="+mj-lt"/>
              <a:buAutoNum type="arabicPeriod" startAt="8"/>
              <a:defRPr/>
            </a:pPr>
            <a:r>
              <a:rPr lang="fa-IR" dirty="0">
                <a:cs typeface="2  Mitra" pitchFamily="2" charset="-78"/>
              </a:rPr>
              <a:t>حداقل یکی از اعضای خانوار باید هر ساله آموزش کمک های اولیه پزشکی را ببیند .</a:t>
            </a:r>
          </a:p>
          <a:p>
            <a:pPr marL="514350" indent="-514350" algn="r" rtl="1" eaLnBrk="1" fontAlgn="auto" hangingPunct="1">
              <a:spcAft>
                <a:spcPts val="0"/>
              </a:spcAft>
              <a:buFont typeface="+mj-lt"/>
              <a:buAutoNum type="arabicPeriod" startAt="8"/>
              <a:defRPr/>
            </a:pPr>
            <a:r>
              <a:rPr lang="fa-IR" dirty="0">
                <a:cs typeface="2  Mitra" pitchFamily="2" charset="-78"/>
              </a:rPr>
              <a:t>خانواده شما در برنامه های مدیریت بلایا </a:t>
            </a:r>
            <a:r>
              <a:rPr lang="fa-IR" dirty="0" smtClean="0">
                <a:cs typeface="2  Mitra" pitchFamily="2" charset="-78"/>
              </a:rPr>
              <a:t>درمحله </a:t>
            </a:r>
            <a:r>
              <a:rPr lang="fa-IR" dirty="0">
                <a:cs typeface="2  Mitra" pitchFamily="2" charset="-78"/>
              </a:rPr>
              <a:t>خود مشارکت فعال داشته </a:t>
            </a:r>
            <a:r>
              <a:rPr lang="fa-IR" dirty="0" smtClean="0">
                <a:cs typeface="2  Mitra" pitchFamily="2" charset="-78"/>
              </a:rPr>
              <a:t>باشد.</a:t>
            </a:r>
          </a:p>
          <a:p>
            <a:pPr marL="514350" indent="-514350" algn="r" rtl="1" eaLnBrk="1" fontAlgn="auto" hangingPunct="1">
              <a:spcAft>
                <a:spcPts val="0"/>
              </a:spcAft>
              <a:buFont typeface="+mj-lt"/>
              <a:buAutoNum type="arabicPeriod" startAt="8"/>
              <a:defRPr/>
            </a:pPr>
            <a:r>
              <a:rPr lang="fa-IR" dirty="0">
                <a:cs typeface="2  Mitra" pitchFamily="2" charset="-78"/>
              </a:rPr>
              <a:t>خانواده شما باید هر ساله  تمرین </a:t>
            </a:r>
            <a:r>
              <a:rPr lang="fa-IR" dirty="0" smtClean="0">
                <a:cs typeface="2  Mitra" pitchFamily="2" charset="-78"/>
              </a:rPr>
              <a:t>( مانور ) شرایط </a:t>
            </a:r>
            <a:r>
              <a:rPr lang="fa-IR" dirty="0">
                <a:cs typeface="2  Mitra" pitchFamily="2" charset="-78"/>
              </a:rPr>
              <a:t>اضطراری و بلایا را انجام دهد </a:t>
            </a:r>
            <a:r>
              <a:rPr lang="fa-IR" dirty="0" smtClean="0">
                <a:cs typeface="2  Mitra" pitchFamily="2" charset="-78"/>
              </a:rPr>
              <a:t>.</a:t>
            </a:r>
            <a:endParaRPr lang="fa-IR" dirty="0">
              <a:cs typeface="2  Mitra" pitchFamily="2" charset="-78"/>
            </a:endParaRPr>
          </a:p>
          <a:p>
            <a:pPr eaLnBrk="1" fontAlgn="auto" hangingPunct="1">
              <a:spcAft>
                <a:spcPts val="0"/>
              </a:spcAft>
              <a:defRPr/>
            </a:pPr>
            <a:endParaRPr lang="fa-IR" dirty="0">
              <a:cs typeface="2  Mitra" pitchFamily="2" charset="-7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endParaRPr lang="fa-IR" smtClean="0"/>
          </a:p>
        </p:txBody>
      </p:sp>
      <p:pic>
        <p:nvPicPr>
          <p:cNvPr id="48131" name="Picture 2" descr="C:\Users\amar1\Pictures\untitled1.png"/>
          <p:cNvPicPr>
            <a:picLocks noGrp="1" noChangeAspect="1" noChangeArrowheads="1"/>
          </p:cNvPicPr>
          <p:nvPr>
            <p:ph sz="quarter" idx="1"/>
          </p:nvPr>
        </p:nvPicPr>
        <p:blipFill>
          <a:blip r:embed="rId2"/>
          <a:srcRect/>
          <a:stretch>
            <a:fillRect/>
          </a:stretch>
        </p:blipFill>
        <p:spPr>
          <a:xfrm>
            <a:off x="0" y="0"/>
            <a:ext cx="8732838" cy="6858000"/>
          </a:xfrm>
          <a:noFill/>
        </p:spPr>
      </p:pic>
      <p:sp>
        <p:nvSpPr>
          <p:cNvPr id="4" name="Rectangle 3"/>
          <p:cNvSpPr/>
          <p:nvPr/>
        </p:nvSpPr>
        <p:spPr>
          <a:xfrm>
            <a:off x="1828800" y="685800"/>
            <a:ext cx="5210081" cy="923330"/>
          </a:xfrm>
          <a:prstGeom prst="rect">
            <a:avLst/>
          </a:prstGeom>
          <a:noFill/>
        </p:spPr>
        <p:txBody>
          <a:bodyPr wrap="square" lIns="91440" tIns="45720" rIns="91440" bIns="45720">
            <a:spAutoFit/>
          </a:bodyPr>
          <a:lstStyle/>
          <a:p>
            <a:pPr algn="ctr"/>
            <a:r>
              <a:rPr lang="fa-I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با سپاس از توجه تان</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47813" y="549275"/>
            <a:ext cx="7380287" cy="1800225"/>
          </a:xfrm>
          <a:prstGeom prst="rect">
            <a:avLst/>
          </a:prstGeom>
          <a:noFill/>
          <a:ln w="9525">
            <a:noFill/>
            <a:miter lim="800000"/>
            <a:headEnd/>
            <a:tailEnd/>
          </a:ln>
        </p:spPr>
        <p:txBody>
          <a:bodyPr anchor="ctr"/>
          <a:lstStyle/>
          <a:p>
            <a:pPr algn="r" defTabSz="914400" rtl="1">
              <a:lnSpc>
                <a:spcPct val="150000"/>
              </a:lnSpc>
              <a:defRPr/>
            </a:pPr>
            <a:r>
              <a:rPr lang="en-US" sz="3200" b="1" kern="0" dirty="0">
                <a:solidFill>
                  <a:prstClr val="black"/>
                </a:solidFill>
                <a:latin typeface="+mn-lt"/>
                <a:cs typeface="B Mitra" pitchFamily="2" charset="-78"/>
              </a:rPr>
              <a:t/>
            </a:r>
            <a:br>
              <a:rPr lang="en-US" sz="3200" b="1" kern="0" dirty="0">
                <a:solidFill>
                  <a:prstClr val="black"/>
                </a:solidFill>
                <a:latin typeface="+mn-lt"/>
                <a:cs typeface="B Mitra" pitchFamily="2" charset="-78"/>
              </a:rPr>
            </a:br>
            <a:r>
              <a:rPr lang="en-US" sz="3200" b="1" kern="0" dirty="0">
                <a:solidFill>
                  <a:prstClr val="black"/>
                </a:solidFill>
                <a:latin typeface="+mn-lt"/>
                <a:cs typeface="B Mitra" pitchFamily="2" charset="-78"/>
              </a:rPr>
              <a:t>- </a:t>
            </a:r>
            <a:r>
              <a:rPr lang="fa-IR" sz="3200" b="1" kern="0" dirty="0">
                <a:solidFill>
                  <a:prstClr val="black"/>
                </a:solidFill>
                <a:latin typeface="+mj-lt"/>
                <a:ea typeface="+mj-ea"/>
                <a:cs typeface="B Mitra" pitchFamily="2" charset="-78"/>
              </a:rPr>
              <a:t>آشنایی با مفاهیم و اصطلاحات مدیریت خطر بلایا</a:t>
            </a:r>
            <a:endParaRPr lang="en-US" sz="3200" b="1" kern="0" dirty="0">
              <a:solidFill>
                <a:prstClr val="black"/>
              </a:solidFill>
              <a:latin typeface="+mn-lt"/>
              <a:cs typeface="B Mitra" pitchFamily="2" charset="-78"/>
            </a:endParaRPr>
          </a:p>
        </p:txBody>
      </p:sp>
      <p:pic>
        <p:nvPicPr>
          <p:cNvPr id="12291" name="Picture 2"/>
          <p:cNvPicPr>
            <a:picLocks noChangeAspect="1" noChangeArrowheads="1"/>
          </p:cNvPicPr>
          <p:nvPr/>
        </p:nvPicPr>
        <p:blipFill>
          <a:blip r:embed="rId2" cstate="print"/>
          <a:srcRect/>
          <a:stretch>
            <a:fillRect/>
          </a:stretch>
        </p:blipFill>
        <p:spPr bwMode="auto">
          <a:xfrm>
            <a:off x="2085975" y="3138488"/>
            <a:ext cx="4573588" cy="317023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304800" y="228600"/>
            <a:ext cx="8401050" cy="4876800"/>
          </a:xfrm>
        </p:spPr>
        <p:txBody>
          <a:bodyPr>
            <a:normAutofit lnSpcReduction="10000"/>
          </a:bodyPr>
          <a:lstStyle/>
          <a:p>
            <a:pPr algn="just" rtl="1">
              <a:lnSpc>
                <a:spcPct val="200000"/>
              </a:lnSpc>
              <a:spcAft>
                <a:spcPts val="1200"/>
              </a:spcAft>
              <a:buSzPct val="90000"/>
              <a:buFont typeface="Wingdings" pitchFamily="2" charset="2"/>
              <a:buBlip>
                <a:blip r:embed="rId2"/>
              </a:buBlip>
            </a:pPr>
            <a:r>
              <a:rPr lang="fa-IR" sz="2400" b="1" dirty="0" smtClean="0">
                <a:solidFill>
                  <a:srgbClr val="C00000"/>
                </a:solidFill>
                <a:cs typeface="B Mitra" pitchFamily="2" charset="-78"/>
              </a:rPr>
              <a:t>فوریت </a:t>
            </a:r>
            <a:r>
              <a:rPr lang="en-US" sz="2400" b="1" dirty="0" smtClean="0">
                <a:solidFill>
                  <a:srgbClr val="C00000"/>
                </a:solidFill>
                <a:cs typeface="B Mitra" pitchFamily="2" charset="-78"/>
              </a:rPr>
              <a:t>(Emergency)</a:t>
            </a:r>
            <a:r>
              <a:rPr lang="fa-IR" sz="2400" b="1" dirty="0" smtClean="0">
                <a:solidFill>
                  <a:srgbClr val="C00000"/>
                </a:solidFill>
                <a:cs typeface="B Mitra" pitchFamily="2" charset="-78"/>
              </a:rPr>
              <a:t>: </a:t>
            </a:r>
            <a:r>
              <a:rPr lang="fa-IR" sz="2400" dirty="0" smtClean="0">
                <a:cs typeface="B Mitra" pitchFamily="2" charset="-78"/>
              </a:rPr>
              <a:t>رویدادی است که مدیریت آن، فرآیند یا امکاناتی غیر از مدیریت جاری را می طلبد. </a:t>
            </a:r>
          </a:p>
          <a:p>
            <a:pPr algn="just" rtl="1">
              <a:lnSpc>
                <a:spcPct val="200000"/>
              </a:lnSpc>
              <a:spcAft>
                <a:spcPts val="1200"/>
              </a:spcAft>
              <a:buSzPct val="90000"/>
              <a:buFont typeface="Wingdings" pitchFamily="2" charset="2"/>
              <a:buBlip>
                <a:blip r:embed="rId2"/>
              </a:buBlip>
            </a:pPr>
            <a:r>
              <a:rPr lang="fa-IR" sz="2400" b="1" dirty="0" smtClean="0">
                <a:solidFill>
                  <a:srgbClr val="C00000"/>
                </a:solidFill>
                <a:cs typeface="B Mitra" pitchFamily="2" charset="-78"/>
              </a:rPr>
              <a:t>بلا (</a:t>
            </a:r>
            <a:r>
              <a:rPr lang="en-US" sz="2400" b="1" dirty="0" smtClean="0">
                <a:solidFill>
                  <a:srgbClr val="C00000"/>
                </a:solidFill>
                <a:cs typeface="B Mitra" pitchFamily="2" charset="-78"/>
              </a:rPr>
              <a:t>Disaster</a:t>
            </a:r>
            <a:r>
              <a:rPr lang="fa-IR" sz="2400" b="1" dirty="0" smtClean="0">
                <a:solidFill>
                  <a:srgbClr val="C00000"/>
                </a:solidFill>
                <a:cs typeface="B Mitra" pitchFamily="2" charset="-78"/>
              </a:rPr>
              <a:t>): </a:t>
            </a:r>
            <a:r>
              <a:rPr lang="fa-IR" sz="2400" dirty="0" smtClean="0">
                <a:cs typeface="B Mitra" pitchFamily="2" charset="-78"/>
              </a:rPr>
              <a:t>از هم گسیختگی عملکرد یک جامعه یا اجتماع که منجر به آسیب گسترده انسانی، مواد، اقتصادی یا محیطی می شود و پاسخ به آن فراتر از طرفیت آن جامعه است. </a:t>
            </a:r>
          </a:p>
          <a:p>
            <a:pPr algn="just" rtl="1">
              <a:lnSpc>
                <a:spcPct val="200000"/>
              </a:lnSpc>
              <a:spcAft>
                <a:spcPts val="1200"/>
              </a:spcAft>
              <a:buSzPct val="90000"/>
              <a:buFont typeface="Wingdings" pitchFamily="2" charset="2"/>
              <a:buBlip>
                <a:blip r:embed="rId2"/>
              </a:buBlip>
            </a:pPr>
            <a:r>
              <a:rPr lang="fa-IR" sz="2400" b="1" dirty="0" smtClean="0">
                <a:solidFill>
                  <a:srgbClr val="C00000"/>
                </a:solidFill>
                <a:cs typeface="B Mitra" pitchFamily="2" charset="-78"/>
              </a:rPr>
              <a:t>فاجعه </a:t>
            </a:r>
            <a:r>
              <a:rPr lang="en-US" sz="2400" b="1" dirty="0" smtClean="0">
                <a:solidFill>
                  <a:srgbClr val="C00000"/>
                </a:solidFill>
                <a:cs typeface="B Mitra" pitchFamily="2" charset="-78"/>
              </a:rPr>
              <a:t>(Catastrophe)</a:t>
            </a:r>
            <a:r>
              <a:rPr lang="fa-IR" sz="2400" b="1" dirty="0" smtClean="0">
                <a:solidFill>
                  <a:srgbClr val="C00000"/>
                </a:solidFill>
                <a:cs typeface="B Mitra" pitchFamily="2" charset="-78"/>
              </a:rPr>
              <a:t>:</a:t>
            </a:r>
            <a:r>
              <a:rPr lang="fa-IR" sz="2400" b="1" dirty="0" smtClean="0">
                <a:cs typeface="B Mitra" pitchFamily="2" charset="-78"/>
              </a:rPr>
              <a:t> </a:t>
            </a:r>
            <a:r>
              <a:rPr lang="fa-IR" sz="2400" dirty="0" smtClean="0">
                <a:cs typeface="B Mitra" pitchFamily="2" charset="-78"/>
              </a:rPr>
              <a:t>بالاترین سطح فوریت نسبت به تحمل جامعه است. </a:t>
            </a:r>
            <a:endParaRPr lang="en-US" sz="2400" dirty="0" smtClean="0">
              <a:cs typeface="B Mitra" pitchFamily="2" charset="-78"/>
            </a:endParaRPr>
          </a:p>
          <a:p>
            <a:pPr algn="just" rtl="1">
              <a:lnSpc>
                <a:spcPct val="200000"/>
              </a:lnSpc>
              <a:spcAft>
                <a:spcPts val="1200"/>
              </a:spcAft>
              <a:buSzPct val="90000"/>
              <a:buFont typeface="Wingdings" pitchFamily="2" charset="2"/>
              <a:buBlip>
                <a:blip r:embed="rId2"/>
              </a:buBlip>
            </a:pPr>
            <a:endParaRPr lang="fa-IR" sz="2400" dirty="0" smtClean="0">
              <a:cs typeface="B Mitra" pitchFamily="2" charset="-78"/>
            </a:endParaRPr>
          </a:p>
          <a:p>
            <a:pPr algn="just" rtl="1">
              <a:lnSpc>
                <a:spcPct val="200000"/>
              </a:lnSpc>
              <a:spcAft>
                <a:spcPts val="1200"/>
              </a:spcAft>
              <a:buSzPct val="90000"/>
              <a:buFont typeface="Wingdings" pitchFamily="2" charset="2"/>
              <a:buBlip>
                <a:blip r:embed="rId2"/>
              </a:buBlip>
            </a:pPr>
            <a:endParaRPr lang="fa-IR" sz="2400" dirty="0" smtClean="0">
              <a:cs typeface="B Mitra" pitchFamily="2" charset="-78"/>
            </a:endParaRPr>
          </a:p>
        </p:txBody>
      </p:sp>
      <p:sp>
        <p:nvSpPr>
          <p:cNvPr id="3" name="Text Placeholder 12"/>
          <p:cNvSpPr txBox="1">
            <a:spLocks/>
          </p:cNvSpPr>
          <p:nvPr/>
        </p:nvSpPr>
        <p:spPr>
          <a:xfrm>
            <a:off x="152400" y="5257800"/>
            <a:ext cx="8610600" cy="1600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lvl="0" indent="-274320" fontAlgn="auto">
              <a:spcBef>
                <a:spcPts val="600"/>
              </a:spcBef>
              <a:spcAft>
                <a:spcPts val="0"/>
              </a:spcAft>
              <a:buClr>
                <a:schemeClr val="accent1"/>
              </a:buClr>
              <a:buSzPct val="70000"/>
              <a:buFont typeface="Wingdings"/>
              <a:buChar char=""/>
            </a:pPr>
            <a:r>
              <a:rPr lang="fa-IR" sz="2800" dirty="0" smtClean="0">
                <a:latin typeface="2  Nazanin"/>
              </a:rPr>
              <a:t>سوال: فوریتی که پاسخ به آن توانی فراتر از توان جامعه آسیب دیده نیاز دارد؟ بلا </a:t>
            </a:r>
          </a:p>
          <a:p>
            <a:pPr marL="274320" lvl="0" indent="-274320" fontAlgn="auto">
              <a:spcBef>
                <a:spcPts val="600"/>
              </a:spcBef>
              <a:spcAft>
                <a:spcPts val="0"/>
              </a:spcAft>
              <a:buClr>
                <a:schemeClr val="accent1"/>
              </a:buClr>
              <a:buSzPct val="70000"/>
              <a:buFont typeface="Wingdings"/>
              <a:buChar char=""/>
            </a:pPr>
            <a:r>
              <a:rPr kumimoji="0" lang="fa-IR" sz="2800" b="0" i="0" u="none" strike="noStrike" kern="1200" cap="none" spc="0" normalizeH="0" baseline="0" noProof="0" dirty="0" smtClean="0">
                <a:ln>
                  <a:noFill/>
                </a:ln>
                <a:solidFill>
                  <a:schemeClr val="lt1"/>
                </a:solidFill>
                <a:effectLst/>
                <a:uLnTx/>
                <a:uFillTx/>
                <a:latin typeface="2  Nazanin"/>
                <a:ea typeface="+mn-ea"/>
                <a:cs typeface="+mn-cs"/>
              </a:rPr>
              <a:t>سوال: بالاترین سطح فوریت</a:t>
            </a:r>
            <a:r>
              <a:rPr kumimoji="0" lang="fa-IR" sz="2800" b="0" i="0" u="none" strike="noStrike" kern="1200" cap="none" spc="0" normalizeH="0" noProof="0" dirty="0" smtClean="0">
                <a:ln>
                  <a:noFill/>
                </a:ln>
                <a:solidFill>
                  <a:schemeClr val="lt1"/>
                </a:solidFill>
                <a:effectLst/>
                <a:uLnTx/>
                <a:uFillTx/>
                <a:latin typeface="2  Nazanin"/>
                <a:ea typeface="+mn-ea"/>
                <a:cs typeface="+mn-cs"/>
              </a:rPr>
              <a:t> نسبت به تحمل جامعه چیست؟ فاجعه</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143000"/>
          </a:xfrm>
        </p:spPr>
        <p:txBody>
          <a:bodyPr>
            <a:normAutofit fontScale="90000"/>
          </a:bodyPr>
          <a:lstStyle/>
          <a:p>
            <a:pPr algn="r" rtl="1">
              <a:defRPr/>
            </a:pPr>
            <a:r>
              <a:rPr lang="fa-IR" dirty="0" smtClean="0">
                <a:solidFill>
                  <a:srgbClr val="FF0000"/>
                </a:solidFill>
                <a:cs typeface="2  Titr" pitchFamily="2" charset="-78"/>
              </a:rPr>
              <a:t/>
            </a:r>
            <a:br>
              <a:rPr lang="fa-IR" dirty="0" smtClean="0">
                <a:solidFill>
                  <a:srgbClr val="FF0000"/>
                </a:solidFill>
                <a:cs typeface="2  Titr" pitchFamily="2" charset="-78"/>
              </a:rPr>
            </a:br>
            <a:r>
              <a:rPr lang="fa-IR" b="1" dirty="0" smtClean="0">
                <a:solidFill>
                  <a:srgbClr val="FF0000"/>
                </a:solidFill>
              </a:rPr>
              <a:t>مخاطره چیست؟</a:t>
            </a:r>
            <a:br>
              <a:rPr lang="fa-IR" b="1" dirty="0" smtClean="0">
                <a:solidFill>
                  <a:srgbClr val="FF0000"/>
                </a:solidFill>
              </a:rPr>
            </a:br>
            <a:r>
              <a:rPr lang="fa-IR" dirty="0" smtClean="0"/>
              <a:t>مخاطره اتفاق فیزیکی یا پدیده  است که می تواند بالقوه آسیب زا باشداین خسارت می تواند جانی، مالی یا عملکردی باشد.</a:t>
            </a:r>
          </a:p>
        </p:txBody>
      </p:sp>
      <p:sp>
        <p:nvSpPr>
          <p:cNvPr id="3" name="Content Placeholder 2"/>
          <p:cNvSpPr>
            <a:spLocks noGrp="1"/>
          </p:cNvSpPr>
          <p:nvPr>
            <p:ph sz="quarter" idx="1"/>
          </p:nvPr>
        </p:nvSpPr>
        <p:spPr>
          <a:xfrm>
            <a:off x="457200" y="1600200"/>
            <a:ext cx="8153400" cy="1447800"/>
          </a:xfrm>
        </p:spPr>
        <p:txBody>
          <a:bodyPr/>
          <a:lstStyle/>
          <a:p>
            <a:pPr algn="r" rtl="1"/>
            <a:r>
              <a:rPr lang="fa-IR" dirty="0" smtClean="0">
                <a:solidFill>
                  <a:srgbClr val="FF0000"/>
                </a:solidFill>
                <a:cs typeface="2  Titr" pitchFamily="2" charset="-78"/>
              </a:rPr>
              <a:t>مخاطرات به انواع زیر تقسیم میشوند:</a:t>
            </a:r>
            <a:endParaRPr lang="fa-IR" b="1" dirty="0" smtClean="0"/>
          </a:p>
          <a:p>
            <a:pPr algn="r" rtl="1"/>
            <a:r>
              <a:rPr lang="fa-IR" b="1" dirty="0" smtClean="0"/>
              <a:t>الف : </a:t>
            </a:r>
            <a:r>
              <a:rPr lang="fa-IR" b="1" dirty="0" smtClean="0">
                <a:solidFill>
                  <a:srgbClr val="FF0000"/>
                </a:solidFill>
              </a:rPr>
              <a:t>مخاطرات طبیعی</a:t>
            </a:r>
          </a:p>
          <a:p>
            <a:pPr algn="r" rtl="1"/>
            <a:r>
              <a:rPr lang="fa-IR" b="1" dirty="0" smtClean="0"/>
              <a:t>ب : </a:t>
            </a:r>
            <a:r>
              <a:rPr lang="fa-IR" b="1" dirty="0" smtClean="0">
                <a:solidFill>
                  <a:srgbClr val="FF0000"/>
                </a:solidFill>
              </a:rPr>
              <a:t>مخاطرات انسان ساخت</a:t>
            </a:r>
            <a:endParaRPr lang="en-US" dirty="0"/>
          </a:p>
        </p:txBody>
      </p:sp>
      <p:sp>
        <p:nvSpPr>
          <p:cNvPr id="5" name="Text Placeholder 12"/>
          <p:cNvSpPr txBox="1">
            <a:spLocks/>
          </p:cNvSpPr>
          <p:nvPr/>
        </p:nvSpPr>
        <p:spPr>
          <a:xfrm>
            <a:off x="152400" y="5257800"/>
            <a:ext cx="8610600" cy="1600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lvl="0" indent="-274320" fontAlgn="auto">
              <a:spcBef>
                <a:spcPts val="600"/>
              </a:spcBef>
              <a:spcAft>
                <a:spcPts val="0"/>
              </a:spcAft>
              <a:buClr>
                <a:schemeClr val="accent1"/>
              </a:buClr>
              <a:buSzPct val="70000"/>
              <a:buFont typeface="Wingdings"/>
              <a:buChar char=""/>
            </a:pPr>
            <a:r>
              <a:rPr lang="fa-IR" sz="2800" dirty="0" smtClean="0">
                <a:latin typeface="2  Nazanin"/>
              </a:rPr>
              <a:t>سوال: مخاطره چیست : اتفاق فیزیکی یا پدیده ای است که می تواند بالقوه آسیب زا باشد</a:t>
            </a:r>
          </a:p>
          <a:p>
            <a:pPr marL="274320" lvl="0" indent="-274320" fontAlgn="auto">
              <a:spcBef>
                <a:spcPts val="600"/>
              </a:spcBef>
              <a:spcAft>
                <a:spcPts val="0"/>
              </a:spcAft>
              <a:buClr>
                <a:schemeClr val="accent1"/>
              </a:buClr>
              <a:buSzPct val="70000"/>
              <a:buFont typeface="Wingdings"/>
              <a:buChar char=""/>
            </a:pPr>
            <a:r>
              <a:rPr kumimoji="0" lang="fa-IR" sz="2800" b="0" i="0" u="none" strike="noStrike" kern="1200" cap="none" spc="0" normalizeH="0" baseline="0" noProof="0" dirty="0" smtClean="0">
                <a:ln>
                  <a:noFill/>
                </a:ln>
                <a:solidFill>
                  <a:schemeClr val="lt1"/>
                </a:solidFill>
                <a:effectLst/>
                <a:uLnTx/>
                <a:uFillTx/>
                <a:latin typeface="2  Nazanin"/>
                <a:ea typeface="+mn-ea"/>
                <a:cs typeface="+mn-cs"/>
              </a:rPr>
              <a:t>سوال: بالاترین سطح فوریت</a:t>
            </a:r>
            <a:r>
              <a:rPr kumimoji="0" lang="fa-IR" sz="2800" b="0" i="0" u="none" strike="noStrike" kern="1200" cap="none" spc="0" normalizeH="0" noProof="0" dirty="0" smtClean="0">
                <a:ln>
                  <a:noFill/>
                </a:ln>
                <a:solidFill>
                  <a:schemeClr val="lt1"/>
                </a:solidFill>
                <a:effectLst/>
                <a:uLnTx/>
                <a:uFillTx/>
                <a:latin typeface="2  Nazanin"/>
                <a:ea typeface="+mn-ea"/>
                <a:cs typeface="+mn-cs"/>
              </a:rPr>
              <a:t> نسبت به تحمل جامعه چیست؟ فاجعه</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8229600" cy="4114800"/>
          </a:xfrm>
        </p:spPr>
        <p:txBody>
          <a:bodyPr rtlCol="0">
            <a:normAutofit lnSpcReduction="10000"/>
          </a:bodyPr>
          <a:lstStyle/>
          <a:p>
            <a:pPr marL="0" indent="0" algn="r" rtl="1" eaLnBrk="1" fontAlgn="auto" hangingPunct="1">
              <a:spcAft>
                <a:spcPts val="0"/>
              </a:spcAft>
              <a:buFont typeface="Arial" pitchFamily="34" charset="0"/>
              <a:buNone/>
              <a:defRPr/>
            </a:pPr>
            <a:r>
              <a:rPr lang="fa-IR" dirty="0" smtClean="0">
                <a:solidFill>
                  <a:srgbClr val="FF0000"/>
                </a:solidFill>
                <a:cs typeface="2  Titr" pitchFamily="2" charset="-78"/>
              </a:rPr>
              <a:t>مخاطرات </a:t>
            </a:r>
            <a:r>
              <a:rPr lang="fa-IR" dirty="0">
                <a:solidFill>
                  <a:srgbClr val="FF0000"/>
                </a:solidFill>
                <a:cs typeface="2  Titr" pitchFamily="2" charset="-78"/>
              </a:rPr>
              <a:t>به انواع زیر تقسیم میشوند:</a:t>
            </a:r>
          </a:p>
          <a:p>
            <a:pPr marL="0" indent="0" algn="r" rtl="1" eaLnBrk="1" fontAlgn="auto" hangingPunct="1">
              <a:spcAft>
                <a:spcPts val="0"/>
              </a:spcAft>
              <a:buFont typeface="Arial" pitchFamily="34" charset="0"/>
              <a:buNone/>
              <a:defRPr/>
            </a:pPr>
            <a:r>
              <a:rPr lang="fa-IR" b="1" dirty="0" smtClean="0"/>
              <a:t>الف : </a:t>
            </a:r>
            <a:r>
              <a:rPr lang="fa-IR" b="1" dirty="0" smtClean="0">
                <a:solidFill>
                  <a:srgbClr val="FF0000"/>
                </a:solidFill>
              </a:rPr>
              <a:t>مخاطرات طبیعی : </a:t>
            </a:r>
            <a:r>
              <a:rPr lang="fa-IR" dirty="0"/>
              <a:t>که به سه دسته زیر تقسیم میشوند: </a:t>
            </a:r>
          </a:p>
          <a:p>
            <a:pPr marL="0" indent="0" algn="r" rtl="1" eaLnBrk="1" fontAlgn="auto" hangingPunct="1">
              <a:spcAft>
                <a:spcPts val="0"/>
              </a:spcAft>
              <a:buFont typeface="Arial" pitchFamily="34" charset="0"/>
              <a:buNone/>
              <a:defRPr/>
            </a:pPr>
            <a:r>
              <a:rPr lang="fa-IR" b="1" dirty="0" smtClean="0"/>
              <a:t>       1 . با </a:t>
            </a:r>
            <a:r>
              <a:rPr lang="fa-IR" b="1" dirty="0"/>
              <a:t>منشاء زمینی </a:t>
            </a:r>
            <a:r>
              <a:rPr lang="fa-IR" dirty="0"/>
              <a:t>مانند زلزله، آتش فشان، </a:t>
            </a:r>
            <a:r>
              <a:rPr lang="fa-IR" dirty="0" smtClean="0"/>
              <a:t>سونامی</a:t>
            </a:r>
          </a:p>
          <a:p>
            <a:pPr marL="0" indent="0" algn="r" rtl="1" eaLnBrk="1" fontAlgn="auto" hangingPunct="1">
              <a:spcAft>
                <a:spcPts val="0"/>
              </a:spcAft>
              <a:buFont typeface="Arial" pitchFamily="34" charset="0"/>
              <a:buNone/>
              <a:defRPr/>
            </a:pPr>
            <a:r>
              <a:rPr lang="fa-IR" b="1" dirty="0" smtClean="0"/>
              <a:t>       2 . با </a:t>
            </a:r>
            <a:r>
              <a:rPr lang="fa-IR" b="1" dirty="0"/>
              <a:t>منشاء آب و هوایی </a:t>
            </a:r>
            <a:r>
              <a:rPr lang="fa-IR" dirty="0"/>
              <a:t>مانند سیل، طوفان، خشکسالی، رانش </a:t>
            </a:r>
            <a:r>
              <a:rPr lang="fa-IR" dirty="0" smtClean="0"/>
              <a:t>زمین</a:t>
            </a:r>
          </a:p>
          <a:p>
            <a:pPr marL="0" indent="0" algn="r" rtl="1" eaLnBrk="1" fontAlgn="auto" hangingPunct="1">
              <a:spcAft>
                <a:spcPts val="0"/>
              </a:spcAft>
              <a:buFont typeface="Arial" pitchFamily="34" charset="0"/>
              <a:buNone/>
              <a:defRPr/>
            </a:pPr>
            <a:r>
              <a:rPr lang="fa-IR" b="1" dirty="0" smtClean="0"/>
              <a:t>       3 . با </a:t>
            </a:r>
            <a:r>
              <a:rPr lang="fa-IR" b="1" dirty="0"/>
              <a:t>منشاء زیستی </a:t>
            </a:r>
            <a:r>
              <a:rPr lang="fa-IR" dirty="0"/>
              <a:t>مانند اپیدمی گسترده بیماری ها </a:t>
            </a:r>
            <a:r>
              <a:rPr lang="fa-IR" sz="3100" dirty="0" smtClean="0"/>
              <a:t>(وبا</a:t>
            </a:r>
            <a:r>
              <a:rPr lang="fa-IR" sz="3100" dirty="0"/>
              <a:t>، آنفلوانزا و </a:t>
            </a:r>
            <a:r>
              <a:rPr lang="fa-IR" sz="3100" dirty="0" smtClean="0"/>
              <a:t>...)</a:t>
            </a:r>
            <a:endParaRPr lang="fa-IR" sz="3100" dirty="0"/>
          </a:p>
          <a:p>
            <a:pPr marL="0" indent="0" algn="r" rtl="1" eaLnBrk="1" fontAlgn="auto" hangingPunct="1">
              <a:spcAft>
                <a:spcPts val="0"/>
              </a:spcAft>
              <a:buFont typeface="Arial" pitchFamily="34" charset="0"/>
              <a:buNone/>
              <a:defRPr/>
            </a:pPr>
            <a:r>
              <a:rPr lang="fa-IR" b="1" dirty="0" smtClean="0"/>
              <a:t>ب : </a:t>
            </a:r>
            <a:r>
              <a:rPr lang="fa-IR" b="1" dirty="0" smtClean="0">
                <a:solidFill>
                  <a:srgbClr val="FF0000"/>
                </a:solidFill>
              </a:rPr>
              <a:t>مخاطرات </a:t>
            </a:r>
            <a:r>
              <a:rPr lang="fa-IR" b="1" dirty="0">
                <a:solidFill>
                  <a:srgbClr val="FF0000"/>
                </a:solidFill>
              </a:rPr>
              <a:t>انسان ساخت: </a:t>
            </a:r>
            <a:r>
              <a:rPr lang="fa-IR" dirty="0"/>
              <a:t>که منشاء آن ها فعالیت های بشر است</a:t>
            </a:r>
            <a:r>
              <a:rPr lang="fa-IR" dirty="0" smtClean="0"/>
              <a:t>.</a:t>
            </a:r>
          </a:p>
          <a:p>
            <a:pPr marL="0" indent="0" algn="r" rtl="1" eaLnBrk="1" fontAlgn="auto" hangingPunct="1">
              <a:spcAft>
                <a:spcPts val="0"/>
              </a:spcAft>
              <a:buFont typeface="Arial" pitchFamily="34" charset="0"/>
              <a:buNone/>
              <a:defRPr/>
            </a:pPr>
            <a:r>
              <a:rPr lang="fa-IR" dirty="0"/>
              <a:t> </a:t>
            </a:r>
            <a:r>
              <a:rPr lang="fa-IR" dirty="0" smtClean="0"/>
              <a:t>     </a:t>
            </a:r>
            <a:r>
              <a:rPr lang="fa-IR" dirty="0"/>
              <a:t>مانند آلودگی های صنعتی، انتشار مواد هسته ای و رادیو اکتیو، </a:t>
            </a:r>
            <a:r>
              <a:rPr lang="fa-IR" dirty="0" smtClean="0"/>
              <a:t>زباله های</a:t>
            </a:r>
          </a:p>
          <a:p>
            <a:pPr marL="0" indent="0" algn="r" rtl="1" eaLnBrk="1" fontAlgn="auto" hangingPunct="1">
              <a:spcAft>
                <a:spcPts val="0"/>
              </a:spcAft>
              <a:buFont typeface="Arial" pitchFamily="34" charset="0"/>
              <a:buNone/>
              <a:defRPr/>
            </a:pPr>
            <a:r>
              <a:rPr lang="fa-IR" dirty="0"/>
              <a:t> </a:t>
            </a:r>
            <a:r>
              <a:rPr lang="fa-IR" dirty="0" smtClean="0"/>
              <a:t>     </a:t>
            </a:r>
            <a:r>
              <a:rPr lang="fa-IR" dirty="0"/>
              <a:t>سمی، </a:t>
            </a:r>
            <a:r>
              <a:rPr lang="fa-IR" dirty="0" smtClean="0"/>
              <a:t>شکستن </a:t>
            </a:r>
            <a:r>
              <a:rPr lang="fa-IR" dirty="0"/>
              <a:t>سدها، حوادث حمل و نقل، صنعتی، انفجار و آتش سوزی.</a:t>
            </a:r>
          </a:p>
        </p:txBody>
      </p:sp>
      <p:sp>
        <p:nvSpPr>
          <p:cNvPr id="6" name="Text Placeholder 12"/>
          <p:cNvSpPr txBox="1">
            <a:spLocks/>
          </p:cNvSpPr>
          <p:nvPr/>
        </p:nvSpPr>
        <p:spPr>
          <a:xfrm>
            <a:off x="152400" y="5257800"/>
            <a:ext cx="8610600" cy="16002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274320" lvl="0" indent="-274320" fontAlgn="auto">
              <a:spcBef>
                <a:spcPts val="600"/>
              </a:spcBef>
              <a:spcAft>
                <a:spcPts val="0"/>
              </a:spcAft>
              <a:buClr>
                <a:schemeClr val="accent1"/>
              </a:buClr>
              <a:buSzPct val="70000"/>
              <a:buFont typeface="Wingdings"/>
              <a:buChar char=""/>
            </a:pPr>
            <a:r>
              <a:rPr lang="fa-IR" sz="2800" dirty="0" smtClean="0">
                <a:latin typeface="2  Nazanin"/>
              </a:rPr>
              <a:t>سوال: کدامیک از مخاطرات ذیل ساختار متفاوت با بقیه مخاطرات دارد</a:t>
            </a:r>
          </a:p>
          <a:p>
            <a:pPr marL="274320" lvl="0" indent="-274320" fontAlgn="auto">
              <a:spcBef>
                <a:spcPts val="600"/>
              </a:spcBef>
              <a:spcAft>
                <a:spcPts val="0"/>
              </a:spcAft>
              <a:buClr>
                <a:schemeClr val="accent1"/>
              </a:buClr>
              <a:buSzPct val="70000"/>
            </a:pPr>
            <a:r>
              <a:rPr kumimoji="0" lang="fa-IR" sz="2800" b="0" i="0" u="none" strike="noStrike" kern="1200" cap="none" spc="0" normalizeH="0" baseline="0" noProof="0" dirty="0" smtClean="0">
                <a:ln>
                  <a:noFill/>
                </a:ln>
                <a:solidFill>
                  <a:schemeClr val="lt1"/>
                </a:solidFill>
                <a:effectLst/>
                <a:uLnTx/>
                <a:uFillTx/>
                <a:latin typeface="2  Nazanin"/>
                <a:ea typeface="+mn-ea"/>
                <a:cs typeface="+mn-cs"/>
              </a:rPr>
              <a:t>سونامی، سیل، خشکسالی ، طوفان؟</a:t>
            </a:r>
            <a:r>
              <a:rPr kumimoji="0" lang="fa-IR" sz="2800" b="0" i="0" u="none" strike="noStrike" kern="1200" cap="none" spc="0" normalizeH="0" noProof="0" dirty="0" smtClean="0">
                <a:ln>
                  <a:noFill/>
                </a:ln>
                <a:solidFill>
                  <a:schemeClr val="lt1"/>
                </a:solidFill>
                <a:effectLst/>
                <a:uLnTx/>
                <a:uFillTx/>
                <a:latin typeface="2  Nazanin"/>
                <a:ea typeface="+mn-ea"/>
                <a:cs typeface="+mn-cs"/>
              </a:rPr>
              <a:t> سونامی</a:t>
            </a:r>
            <a:endParaRPr kumimoji="0" lang="en-US" sz="2800" b="0" i="0" u="none" strike="noStrike" kern="1200" cap="none" spc="0" normalizeH="0" baseline="0" noProof="0" dirty="0">
              <a:ln>
                <a:noFill/>
              </a:ln>
              <a:solidFill>
                <a:schemeClr val="lt1"/>
              </a:solidFill>
              <a:effectLst/>
              <a:uLnTx/>
              <a:uFillTx/>
              <a:latin typeface="2  Nazanin"/>
              <a:ea typeface="+mn-ea"/>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4448</TotalTime>
  <Words>4358</Words>
  <Application>Microsoft Office PowerPoint</Application>
  <PresentationFormat>On-screen Show (4:3)</PresentationFormat>
  <Paragraphs>346</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Oriel</vt:lpstr>
      <vt:lpstr>Slide 1</vt:lpstr>
      <vt:lpstr>چرا آمادگی در برابر مخاطرات طبیعی اهمیت دارد؟</vt:lpstr>
      <vt:lpstr>ایران دارای سطح خطر 8 از 10 (بر اساس مرگ ناشی از بلایا) است. </vt:lpstr>
      <vt:lpstr>مقاومت پایین 97 درصد ساختمان های روستایی کشور  در برابر زلزله</vt:lpstr>
      <vt:lpstr>اثرات مخاطرات طبیعی در ایران:</vt:lpstr>
      <vt:lpstr>Slide 6</vt:lpstr>
      <vt:lpstr>Slide 7</vt:lpstr>
      <vt:lpstr> مخاطره چیست؟ مخاطره اتفاق فیزیکی یا پدیده  است که می تواند بالقوه آسیب زا باشداین خسارت می تواند جانی، مالی یا عملکردی باشد.</vt:lpstr>
      <vt:lpstr>Slide 9</vt:lpstr>
      <vt:lpstr>آسیب پذیری چیست؟</vt:lpstr>
      <vt:lpstr>Slide 11</vt:lpstr>
      <vt:lpstr>Slide 12</vt:lpstr>
      <vt:lpstr>Slide 13</vt:lpstr>
      <vt:lpstr>رویکردهای مدیریت خطر بلایا</vt:lpstr>
      <vt:lpstr>Slide 15</vt:lpstr>
      <vt:lpstr>Slide 16</vt:lpstr>
      <vt:lpstr>جلسه برنامه ریزی خانوار در برابر بلایا</vt:lpstr>
      <vt:lpstr>Slide 18</vt:lpstr>
      <vt:lpstr>نقاط امن پناهگیری زمانی که در ساختمان حضور دارند :</vt:lpstr>
      <vt:lpstr>نقاط امن پناهگیری زمانی که در خارج ساختمان حضور دارند:</vt:lpstr>
      <vt:lpstr>اقدامات اوليه برای كمك به مصدومين</vt:lpstr>
      <vt:lpstr>اقدامات خانوار جهت آمادگی و کاهش خطر بلایا</vt:lpstr>
      <vt:lpstr>رسم نقشه خطر</vt:lpstr>
      <vt:lpstr>نقشه خطر زلزله خانه من</vt:lpstr>
      <vt:lpstr>Slide 25</vt:lpstr>
      <vt:lpstr>نقشه خطر سیل منطقه/محله من</vt:lpstr>
      <vt:lpstr>Slide 27</vt:lpstr>
      <vt:lpstr>Slide 28</vt:lpstr>
      <vt:lpstr>ارزیابی خطر سازه ای </vt:lpstr>
      <vt:lpstr>Slide 30</vt:lpstr>
      <vt:lpstr>Slide 31</vt:lpstr>
      <vt:lpstr>انواع اجزای غیر سازه ای </vt:lpstr>
      <vt:lpstr>Slide 33</vt:lpstr>
      <vt:lpstr>Slide 34</vt:lpstr>
      <vt:lpstr>Slide 35</vt:lpstr>
      <vt:lpstr>Slide 36</vt:lpstr>
      <vt:lpstr>Slide 37</vt:lpstr>
      <vt:lpstr>Slide 38</vt:lpstr>
      <vt:lpstr>Slide 39</vt:lpstr>
      <vt:lpstr>کیف اضطراری خانواده</vt:lpstr>
      <vt:lpstr>برنامه ارتباطی خانواده در شرایط اضطراری و بلایا</vt:lpstr>
      <vt:lpstr>برنامه تخلیه منزل در شرایط اضطراری</vt:lpstr>
      <vt:lpstr>برنامه کمک به اعضای آسیب پذیر خانواده</vt:lpstr>
      <vt:lpstr>سیستم هشدار اولیه</vt:lpstr>
      <vt:lpstr>مراحل و اقدامات پیام هشدار اولیه برای یک منطقه یا محله (  دقت کنید که حتما با مسئولین محلی هماهنگ باشید )</vt:lpstr>
      <vt:lpstr>اطفای حریق</vt:lpstr>
      <vt:lpstr> </vt:lpstr>
      <vt:lpstr>کمک های اولیه پزشکی</vt:lpstr>
      <vt:lpstr>برنامه مدیریت بلایا در سطح محله</vt:lpstr>
      <vt:lpstr>طراحی مانور خانواده</vt:lpstr>
      <vt:lpstr>زلزله بم</vt:lpstr>
      <vt:lpstr>Slide 52</vt:lpstr>
      <vt:lpstr>خلاصه اقدامات خانوار برای آمادگی در بلایا</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arezou</dc:creator>
  <cp:lastModifiedBy>Win7</cp:lastModifiedBy>
  <cp:revision>286</cp:revision>
  <dcterms:created xsi:type="dcterms:W3CDTF">2015-01-06T15:33:50Z</dcterms:created>
  <dcterms:modified xsi:type="dcterms:W3CDTF">2022-09-04T07:47:22Z</dcterms:modified>
</cp:coreProperties>
</file>